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Meridian Bench</c:v>
                </c:pt>
              </c:strCache>
            </c:strRef>
          </c:tx>
          <c:spPr>
            <a:solidFill>
              <a:srgbClr val="245D63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Sheet1!$B$2:$B$4</c:f>
              <c:numCache>
                <c:formatCode>#,##0</c:formatCode>
                <c:ptCount val="3"/>
                <c:pt idx="0">
                  <c:v>402</c:v>
                </c:pt>
                <c:pt idx="1">
                  <c:v>438</c:v>
                </c:pt>
                <c:pt idx="2">
                  <c:v>461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Meridian Pro</c:v>
                </c:pt>
              </c:strCache>
            </c:strRef>
          </c:tx>
          <c:spPr>
            <a:solidFill>
              <a:srgbClr val="00272C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Sheet1!$C$2:$C$4</c:f>
              <c:numCache>
                <c:formatCode>#,##0</c:formatCode>
                <c:ptCount val="3"/>
                <c:pt idx="0">
                  <c:v>268</c:v>
                </c:pt>
                <c:pt idx="1">
                  <c:v>291</c:v>
                </c:pt>
                <c:pt idx="2">
                  <c:v>324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Meridian Field Kit</c:v>
                </c:pt>
              </c:strCache>
            </c:strRef>
          </c:tx>
          <c:spPr>
            <a:solidFill>
              <a:srgbClr val="FF6B1C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Sheet1!$D$2:$D$4</c:f>
              <c:numCache>
                <c:formatCode>#,##0</c:formatCode>
                <c:ptCount val="3"/>
                <c:pt idx="0">
                  <c:v>1010</c:v>
                </c:pt>
                <c:pt idx="1">
                  <c:v>1190</c:v>
                </c:pt>
                <c:pt idx="2">
                  <c:v>1355</c:v>
                </c:pt>
              </c:numCache>
            </c:numRef>
          </c:val>
        </c:ser>
        <c:gapWidth val="6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ln>
            <a:solidFill>
              <a:srgbClr val="DEE3E4"/>
            </a:solidFill>
          </a:ln>
        </c:spPr>
        <c:txPr>
          <a:bodyPr/>
          <a:lstStyle/>
          <a:p>
            <a:pPr>
              <a:defRPr sz="1239">
                <a:solidFill>
                  <a:srgbClr val="476467"/>
                </a:solidFill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b"/>
        <c:majorGridlines>
          <c:spPr>
            <a:ln w="9525">
              <a:solidFill>
                <a:srgbClr val="DEE3E4"/>
              </a:solidFill>
            </a:ln>
          </c:spPr>
        </c:majorGridlines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39">
                <a:solidFill>
                  <a:srgbClr val="476467"/>
                </a:solidFill>
              </a:defRPr>
            </a:pPr>
          </a:p>
        </c:txPr>
        <c:crossAx val="-2068027336"/>
        <c:crosses val="autoZero"/>
      </c:valAx>
    </c:plotArea>
    <c:legend>
      <c:legendPos val="b"/>
      <c:overlay val="0"/>
      <c:txPr>
        <a:bodyPr/>
        <a:lstStyle/>
        <a:p>
          <a:pPr>
            <a:defRPr sz="1239">
              <a:solidFill>
                <a:srgbClr val="00272C"/>
              </a:solidFill>
            </a:defRPr>
          </a:pPr>
        </a:p>
      </c:txPr>
    </c:legend>
    <c:dispBlanksAs val="gap"/>
  </c:chart>
  <c:txPr>
    <a:bodyPr/>
    <a:lstStyle/>
    <a:p>
      <a:pPr>
        <a:defRPr sz="1298">
          <a:solidFill>
            <a:srgbClr val="00272C"/>
          </a:solidFill>
          <a:latin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Recognized revenue, $M</c:v>
                </c:pt>
              </c:strCache>
            </c:strRef>
          </c:tx>
          <c:spPr>
            <a:ln w="31750">
              <a:solidFill>
                <a:srgbClr val="FF6B1C"/>
              </a:solidFill>
            </a:ln>
          </c:spPr>
          <c:marker>
            <c:symbol val="circle"/>
            <c:size val="7"/>
            <c:spPr>
              <a:solidFill>
                <a:srgbClr val="FF6B1C"/>
              </a:solidFill>
              <a:ln>
                <a:solidFill>
                  <a:srgbClr val="FF6B1C"/>
                </a:solidFill>
              </a:ln>
            </c:spPr>
          </c:marker>
          <c:cat>
            <c:strRef>
              <c:f>Sheet1!$A$2:$A$10</c:f>
              <c:strCache>
                <c:ptCount val="9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</c:strCache>
            </c:strRef>
          </c:cat>
          <c:val>
            <c:numRef>
              <c:f>Sheet1!$B$2:$B$10</c:f>
              <c:numCache>
                <c:formatCode>0.00</c:formatCode>
                <c:ptCount val="9"/>
                <c:pt idx="0">
                  <c:v>2.71</c:v>
                </c:pt>
                <c:pt idx="1">
                  <c:v>2.84</c:v>
                </c:pt>
                <c:pt idx="2">
                  <c:v>2.96</c:v>
                </c:pt>
                <c:pt idx="3">
                  <c:v>3.02</c:v>
                </c:pt>
                <c:pt idx="4">
                  <c:v>3.11</c:v>
                </c:pt>
                <c:pt idx="5">
                  <c:v>3.18</c:v>
                </c:pt>
                <c:pt idx="6">
                  <c:v>3.06</c:v>
                </c:pt>
                <c:pt idx="7">
                  <c:v>3.14</c:v>
                </c:pt>
                <c:pt idx="8">
                  <c:v>3.22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solidFill>
              <a:srgbClr val="DEE3E4"/>
            </a:solidFill>
          </a:ln>
        </c:spPr>
        <c:txPr>
          <a:bodyPr/>
          <a:lstStyle/>
          <a:p>
            <a:pPr>
              <a:defRPr sz="1239">
                <a:solidFill>
                  <a:srgbClr val="476467"/>
                </a:solidFill>
              </a:defRPr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>
          <c:spPr>
            <a:ln w="9525">
              <a:solidFill>
                <a:srgbClr val="DEE3E4"/>
              </a:solidFill>
            </a:ln>
          </c:spPr>
        </c:majorGridlines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39">
                <a:solidFill>
                  <a:srgbClr val="476467"/>
                </a:solidFill>
              </a:defRPr>
            </a:pPr>
          </a:p>
        </c:txPr>
        <c:crossAx val="2118791784"/>
        <c:crosses val="autoZero"/>
      </c:valAx>
    </c:plotArea>
    <c:plotVisOnly val="1"/>
    <c:dispBlanksAs val="gap"/>
    <c:showDLblsOverMax val="0"/>
  </c:chart>
  <c:txPr>
    <a:bodyPr/>
    <a:lstStyle/>
    <a:p>
      <a:pPr>
        <a:defRPr sz="1298">
          <a:solidFill>
            <a:srgbClr val="00272C"/>
          </a:solidFill>
          <a:latin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Hardware</c:v>
                </c:pt>
              </c:strCache>
            </c:strRef>
          </c:tx>
          <c:spPr>
            <a:solidFill>
              <a:srgbClr val="00272C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Sheet1!$B$2:$B$4</c:f>
              <c:numCache>
                <c:formatCode>0.00</c:formatCode>
                <c:ptCount val="3"/>
                <c:pt idx="0">
                  <c:v>7.1</c:v>
                </c:pt>
                <c:pt idx="1">
                  <c:v>7.72</c:v>
                </c:pt>
                <c:pt idx="2">
                  <c:v>7.63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Atlas Care</c:v>
                </c:pt>
              </c:strCache>
            </c:strRef>
          </c:tx>
          <c:spPr>
            <a:solidFill>
              <a:srgbClr val="245D63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Sheet1!$C$2:$C$4</c:f>
              <c:numCache>
                <c:formatCode>0.00</c:formatCode>
                <c:ptCount val="3"/>
                <c:pt idx="0">
                  <c:v>0.86</c:v>
                </c:pt>
                <c:pt idx="1">
                  <c:v>0.94</c:v>
                </c:pt>
                <c:pt idx="2">
                  <c:v>1.02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Atlas Care Plus</c:v>
                </c:pt>
              </c:strCache>
            </c:strRef>
          </c:tx>
          <c:spPr>
            <a:solidFill>
              <a:srgbClr val="A8B6B7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Sheet1!$D$2:$D$4</c:f>
              <c:numCache>
                <c:formatCode>0.00</c:formatCode>
                <c:ptCount val="3"/>
                <c:pt idx="0">
                  <c:v>0.37</c:v>
                </c:pt>
                <c:pt idx="1">
                  <c:v>0.42</c:v>
                </c:pt>
                <c:pt idx="2">
                  <c:v>0.48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Calibration and training</c:v>
                </c:pt>
              </c:strCache>
            </c:strRef>
          </c:tx>
          <c:spPr>
            <a:solidFill>
              <a:srgbClr val="FF6B1C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Sheet1!$E$2:$E$4</c:f>
              <c:numCache>
                <c:formatCode>0.00</c:formatCode>
                <c:ptCount val="3"/>
                <c:pt idx="0">
                  <c:v>0.18</c:v>
                </c:pt>
                <c:pt idx="1">
                  <c:v>0.23</c:v>
                </c:pt>
                <c:pt idx="2">
                  <c:v>0.29</c:v>
                </c:pt>
              </c:numCache>
            </c:numRef>
          </c:val>
        </c:ser>
        <c:gapWidth val="70"/>
        <c:overlap val="10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solidFill>
              <a:srgbClr val="DEE3E4"/>
            </a:solidFill>
          </a:ln>
        </c:spPr>
        <c:txPr>
          <a:bodyPr/>
          <a:lstStyle/>
          <a:p>
            <a:pPr>
              <a:defRPr sz="1239">
                <a:solidFill>
                  <a:srgbClr val="476467"/>
                </a:solidFill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>
          <c:spPr>
            <a:ln w="9525">
              <a:solidFill>
                <a:srgbClr val="DEE3E4"/>
              </a:solidFill>
            </a:ln>
          </c:spPr>
        </c:majorGridlines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39">
                <a:solidFill>
                  <a:srgbClr val="476467"/>
                </a:solidFill>
              </a:defRPr>
            </a:pPr>
          </a:p>
        </c:txPr>
        <c:crossAx val="-2068027336"/>
        <c:crosses val="autoZero"/>
      </c:valAx>
    </c:plotArea>
    <c:legend>
      <c:legendPos val="b"/>
      <c:overlay val="0"/>
      <c:txPr>
        <a:bodyPr/>
        <a:lstStyle/>
        <a:p>
          <a:pPr>
            <a:defRPr sz="1239">
              <a:solidFill>
                <a:srgbClr val="00272C"/>
              </a:solidFill>
            </a:defRPr>
          </a:pPr>
        </a:p>
      </c:txPr>
    </c:legend>
    <c:dispBlanksAs val="gap"/>
  </c:chart>
  <c:txPr>
    <a:bodyPr/>
    <a:lstStyle/>
    <a:p>
      <a:pPr>
        <a:defRPr sz="1298">
          <a:solidFill>
            <a:srgbClr val="00272C"/>
          </a:solidFill>
          <a:latin typeface="Arial"/>
        </a:defRPr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4-Point Star 1"/>
          <p:cNvSpPr/>
          <p:nvPr/>
        </p:nvSpPr>
        <p:spPr>
          <a:xfrm>
            <a:off x="685800" y="584200"/>
            <a:ext cx="254000" cy="254000"/>
          </a:xfrm>
          <a:prstGeom prst="star4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41400" y="622300"/>
            <a:ext cx="3810000" cy="3845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37"/>
              </a:lnSpc>
              <a:spcBef>
                <a:spcPts val="0"/>
              </a:spcBef>
              <a:spcAft>
                <a:spcPts val="0"/>
              </a:spcAft>
            </a:pPr>
            <a:r>
              <a:rPr sz="1888" b="1">
                <a:solidFill>
                  <a:srgbClr val="00272C"/>
                </a:solidFill>
                <a:latin typeface="Arial"/>
              </a:rPr>
              <a:t>Apex Instruments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184400"/>
            <a:ext cx="10820400" cy="29182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45"/>
              </a:lnSpc>
              <a:spcBef>
                <a:spcPts val="0"/>
              </a:spcBef>
              <a:spcAft>
                <a:spcPts val="0"/>
              </a:spcAft>
            </a:pPr>
            <a:r>
              <a:rPr sz="1357" b="0" spc="163">
                <a:solidFill>
                  <a:srgbClr val="245D63"/>
                </a:solidFill>
                <a:latin typeface="Consolas"/>
              </a:rPr>
              <a:t>QUARTERLY BUSINESS REVIEW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603223"/>
            <a:ext cx="9296400" cy="13991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180"/>
              </a:lnSpc>
              <a:spcBef>
                <a:spcPts val="0"/>
              </a:spcBef>
              <a:spcAft>
                <a:spcPts val="0"/>
              </a:spcAft>
            </a:pPr>
            <a:r>
              <a:rPr sz="7066" b="1">
                <a:solidFill>
                  <a:srgbClr val="00272C"/>
                </a:solidFill>
                <a:latin typeface="Arial"/>
              </a:rPr>
              <a:t>Meridian Line Review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4180202"/>
            <a:ext cx="1219200" cy="508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4434202"/>
            <a:ext cx="6708648" cy="92814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78"/>
              </a:lnSpc>
              <a:spcBef>
                <a:spcPts val="0"/>
              </a:spcBef>
              <a:spcAft>
                <a:spcPts val="0"/>
              </a:spcAft>
            </a:pPr>
            <a:r>
              <a:rPr sz="2124" b="0">
                <a:solidFill>
                  <a:srgbClr val="476467"/>
                </a:solidFill>
                <a:latin typeface="Arial"/>
              </a:rPr>
              <a:t>Third quarter 2026, prepared for the Northlight Group
partnership review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57404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5892800"/>
            <a:ext cx="6492240" cy="3215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48"/>
              </a:lnSpc>
              <a:spcBef>
                <a:spcPts val="0"/>
              </a:spcBef>
              <a:spcAft>
                <a:spcPts val="0"/>
              </a:spcAft>
            </a:pPr>
            <a:r>
              <a:rPr sz="1475" b="0">
                <a:solidFill>
                  <a:srgbClr val="00272C"/>
                </a:solidFill>
                <a:latin typeface="Arial"/>
              </a:rPr>
              <a:t>Dana Whitfield, Chief Operating Officer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78040" y="5892800"/>
            <a:ext cx="4328160" cy="3215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148"/>
              </a:lnSpc>
              <a:spcBef>
                <a:spcPts val="0"/>
              </a:spcBef>
              <a:spcAft>
                <a:spcPts val="0"/>
              </a:spcAft>
            </a:pPr>
            <a:r>
              <a:rPr sz="1475" b="0">
                <a:solidFill>
                  <a:srgbClr val="476467"/>
                </a:solidFill>
                <a:latin typeface="Consolas"/>
              </a:rPr>
              <a:t>October 1,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6447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45"/>
              </a:lnSpc>
              <a:spcBef>
                <a:spcPts val="0"/>
              </a:spcBef>
              <a:spcAft>
                <a:spcPts val="0"/>
              </a:spcAft>
            </a:pPr>
            <a:r>
              <a:rPr sz="1298" b="0" spc="156">
                <a:solidFill>
                  <a:srgbClr val="245D63"/>
                </a:solidFill>
                <a:latin typeface="Consolas"/>
              </a:rPr>
              <a:t>REVENUE BY MONTH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7141464" cy="11296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043"/>
              </a:lnSpc>
              <a:spcBef>
                <a:spcPts val="0"/>
              </a:spcBef>
              <a:spcAft>
                <a:spcPts val="0"/>
              </a:spcAft>
            </a:pPr>
            <a:r>
              <a:rPr sz="3112" b="1">
                <a:solidFill>
                  <a:srgbClr val="00272C"/>
                </a:solidFill>
                <a:latin typeface="Arial"/>
              </a:rPr>
              <a:t>Nine straight months above $2.7M,
with a July dip after the price change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685800" y="2082800"/>
          <a:ext cx="7141464" cy="3403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8260080" y="2082800"/>
            <a:ext cx="3246120" cy="1676400"/>
          </a:xfrm>
          <a:prstGeom prst="roundRect">
            <a:avLst>
              <a:gd name="adj" fmla="val 9090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99856" y="2260600"/>
            <a:ext cx="2766568" cy="2523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64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49">
                <a:solidFill>
                  <a:srgbClr val="476467"/>
                </a:solidFill>
                <a:latin typeface="Consolas"/>
              </a:rPr>
              <a:t>TAKEAWAY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99856" y="2514600"/>
            <a:ext cx="2766568" cy="102931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62"/>
              </a:lnSpc>
              <a:spcBef>
                <a:spcPts val="0"/>
              </a:spcBef>
              <a:spcAft>
                <a:spcPts val="0"/>
              </a:spcAft>
            </a:pPr>
            <a:r>
              <a:rPr sz="1611" b="0">
                <a:solidFill>
                  <a:srgbClr val="00272C"/>
                </a:solidFill>
                <a:latin typeface="Arial"/>
              </a:rPr>
              <a:t>July fell 3.8 percent after the
July 1 list change, then
recovered inside two months.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476467"/>
                </a:solidFill>
                <a:latin typeface="Consola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2463800"/>
            <a:ext cx="1905000" cy="17758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651"/>
              </a:lnSpc>
              <a:spcBef>
                <a:spcPts val="0"/>
              </a:spcBef>
              <a:spcAft>
                <a:spcPts val="0"/>
              </a:spcAft>
            </a:pPr>
            <a:r>
              <a:rPr sz="8968" b="1">
                <a:solidFill>
                  <a:srgbClr val="245D63"/>
                </a:solidFill>
                <a:latin typeface="Arial"/>
              </a:rPr>
              <a:t>02</a:t>
            </a:r>
          </a:p>
        </p:txBody>
      </p:sp>
      <p:sp>
        <p:nvSpPr>
          <p:cNvPr id="3" name="Rectangle 2"/>
          <p:cNvSpPr/>
          <p:nvPr/>
        </p:nvSpPr>
        <p:spPr>
          <a:xfrm>
            <a:off x="2844800" y="2413000"/>
            <a:ext cx="12700" cy="24130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302000" y="2489200"/>
            <a:ext cx="7696200" cy="186147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6662"/>
              </a:lnSpc>
              <a:spcBef>
                <a:spcPts val="0"/>
              </a:spcBef>
              <a:spcAft>
                <a:spcPts val="0"/>
              </a:spcAft>
            </a:pPr>
            <a:r>
              <a:rPr sz="5128" b="1">
                <a:solidFill>
                  <a:srgbClr val="00272C"/>
                </a:solidFill>
                <a:latin typeface="Arial"/>
              </a:rPr>
              <a:t>What customers are
doing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2000" y="4560478"/>
            <a:ext cx="6399276" cy="45172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066"/>
              </a:lnSpc>
              <a:spcBef>
                <a:spcPts val="0"/>
              </a:spcBef>
              <a:spcAft>
                <a:spcPts val="0"/>
              </a:spcAft>
            </a:pPr>
            <a:r>
              <a:rPr sz="1888" b="0">
                <a:solidFill>
                  <a:srgbClr val="476467"/>
                </a:solidFill>
                <a:latin typeface="Arial"/>
              </a:rPr>
              <a:t>Three buying patterns and the signals behind them.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5740400"/>
            <a:ext cx="2628900" cy="508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416300" y="5740400"/>
            <a:ext cx="2628900" cy="508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146800" y="5740400"/>
            <a:ext cx="2628900" cy="508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877300" y="5740400"/>
            <a:ext cx="2628900" cy="508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476467"/>
                </a:solidFill>
                <a:latin typeface="Consolas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1117600"/>
            <a:ext cx="10820400" cy="29182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45"/>
              </a:lnSpc>
              <a:spcBef>
                <a:spcPts val="0"/>
              </a:spcBef>
              <a:spcAft>
                <a:spcPts val="0"/>
              </a:spcAft>
            </a:pPr>
            <a:r>
              <a:rPr sz="1357" b="0" spc="163">
                <a:solidFill>
                  <a:srgbClr val="A8B6B7"/>
                </a:solidFill>
                <a:latin typeface="Consolas"/>
              </a:rPr>
              <a:t>SECTION 02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447800"/>
            <a:ext cx="8128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752600"/>
            <a:ext cx="9305544" cy="191438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6862"/>
              </a:lnSpc>
              <a:spcBef>
                <a:spcPts val="0"/>
              </a:spcBef>
              <a:spcAft>
                <a:spcPts val="0"/>
              </a:spcAft>
            </a:pPr>
            <a:r>
              <a:rPr sz="5192" b="1">
                <a:solidFill>
                  <a:srgbClr val="FFFFFF"/>
                </a:solidFill>
                <a:latin typeface="Arial"/>
              </a:rPr>
              <a:t>Three buying patterns and
the signals behind them.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9FB4B6"/>
                </a:solidFill>
                <a:latin typeface="Consolas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1117600"/>
            <a:ext cx="10820400" cy="29182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45"/>
              </a:lnSpc>
              <a:spcBef>
                <a:spcPts val="0"/>
              </a:spcBef>
              <a:spcAft>
                <a:spcPts val="0"/>
              </a:spcAft>
            </a:pPr>
            <a:r>
              <a:rPr sz="1357" b="0" spc="163">
                <a:solidFill>
                  <a:srgbClr val="245D63"/>
                </a:solidFill>
                <a:latin typeface="Consolas"/>
              </a:rPr>
              <a:t>PATTERN ONE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447800"/>
            <a:ext cx="8128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752600"/>
            <a:ext cx="9305544" cy="104291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6862"/>
              </a:lnSpc>
              <a:spcBef>
                <a:spcPts val="0"/>
              </a:spcBef>
              <a:spcAft>
                <a:spcPts val="0"/>
              </a:spcAft>
            </a:pPr>
            <a:r>
              <a:rPr sz="5192" b="1">
                <a:solidFill>
                  <a:srgbClr val="00272C"/>
                </a:solidFill>
                <a:latin typeface="Arial"/>
              </a:rPr>
              <a:t>Start small, expand fast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3095233"/>
            <a:ext cx="6708648" cy="84110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066"/>
              </a:lnSpc>
              <a:spcBef>
                <a:spcPts val="0"/>
              </a:spcBef>
              <a:spcAft>
                <a:spcPts val="0"/>
              </a:spcAft>
            </a:pPr>
            <a:r>
              <a:rPr sz="1888" b="0">
                <a:solidFill>
                  <a:srgbClr val="476467"/>
                </a:solidFill>
                <a:latin typeface="Arial"/>
              </a:rPr>
              <a:t>A site buys one Field Kit, then adds three to six within two
quarters. Half of these sites add a Bench in year two.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476467"/>
                </a:solidFill>
                <a:latin typeface="Consolas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1117600"/>
            <a:ext cx="10820400" cy="29182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45"/>
              </a:lnSpc>
              <a:spcBef>
                <a:spcPts val="0"/>
              </a:spcBef>
              <a:spcAft>
                <a:spcPts val="0"/>
              </a:spcAft>
            </a:pPr>
            <a:r>
              <a:rPr sz="1357" b="0" spc="163">
                <a:solidFill>
                  <a:srgbClr val="245D63"/>
                </a:solidFill>
                <a:latin typeface="Consolas"/>
              </a:rPr>
              <a:t>PATTERN TWO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447800"/>
            <a:ext cx="8128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752600"/>
            <a:ext cx="9305544" cy="104291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6862"/>
              </a:lnSpc>
              <a:spcBef>
                <a:spcPts val="0"/>
              </a:spcBef>
              <a:spcAft>
                <a:spcPts val="0"/>
              </a:spcAft>
            </a:pPr>
            <a:r>
              <a:rPr sz="5192" b="1">
                <a:solidFill>
                  <a:srgbClr val="00272C"/>
                </a:solidFill>
                <a:latin typeface="Arial"/>
              </a:rPr>
              <a:t>Replace on a schedule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3095233"/>
            <a:ext cx="6708648" cy="84110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066"/>
              </a:lnSpc>
              <a:spcBef>
                <a:spcPts val="0"/>
              </a:spcBef>
              <a:spcAft>
                <a:spcPts val="0"/>
              </a:spcAft>
            </a:pPr>
            <a:r>
              <a:rPr sz="1888" b="0">
                <a:solidFill>
                  <a:srgbClr val="476467"/>
                </a:solidFill>
                <a:latin typeface="Arial"/>
              </a:rPr>
              <a:t>Multi-site groups replace on a fixed cycle and want the price
sheet a quarter ahead. They rarely change the mix.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476467"/>
                </a:solidFill>
                <a:latin typeface="Consolas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1117600"/>
            <a:ext cx="10820400" cy="29182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45"/>
              </a:lnSpc>
              <a:spcBef>
                <a:spcPts val="0"/>
              </a:spcBef>
              <a:spcAft>
                <a:spcPts val="0"/>
              </a:spcAft>
            </a:pPr>
            <a:r>
              <a:rPr sz="1357" b="0" spc="163">
                <a:solidFill>
                  <a:srgbClr val="245D63"/>
                </a:solidFill>
                <a:latin typeface="Consolas"/>
              </a:rPr>
              <a:t>PATTERN THREE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447800"/>
            <a:ext cx="8128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752600"/>
            <a:ext cx="9305544" cy="191438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6862"/>
              </a:lnSpc>
              <a:spcBef>
                <a:spcPts val="0"/>
              </a:spcBef>
              <a:spcAft>
                <a:spcPts val="0"/>
              </a:spcAft>
            </a:pPr>
            <a:r>
              <a:rPr sz="5192" b="1">
                <a:solidFill>
                  <a:srgbClr val="00272C"/>
                </a:solidFill>
                <a:latin typeface="Arial"/>
              </a:rPr>
              <a:t>Buy the service, then the
hardware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3966707"/>
            <a:ext cx="6708648" cy="84110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066"/>
              </a:lnSpc>
              <a:spcBef>
                <a:spcPts val="0"/>
              </a:spcBef>
              <a:spcAft>
                <a:spcPts val="0"/>
              </a:spcAft>
            </a:pPr>
            <a:r>
              <a:rPr sz="1888" b="0">
                <a:solidFill>
                  <a:srgbClr val="476467"/>
                </a:solidFill>
                <a:latin typeface="Arial"/>
              </a:rPr>
              <a:t>A group starts on Atlas Care Plus for existing equipment, then
moves hardware to us at the next refresh.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476467"/>
                </a:solidFill>
                <a:latin typeface="Consolas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1498600"/>
            <a:ext cx="1524000" cy="14954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812"/>
              </a:lnSpc>
              <a:spcBef>
                <a:spcPts val="0"/>
              </a:spcBef>
              <a:spcAft>
                <a:spcPts val="0"/>
              </a:spcAft>
            </a:pPr>
            <a:r>
              <a:rPr sz="7552" b="1">
                <a:solidFill>
                  <a:srgbClr val="FF6B1C"/>
                </a:solidFill>
                <a:latin typeface="Arial"/>
              </a:rPr>
              <a:t>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3084007"/>
            <a:ext cx="9089136" cy="163974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061"/>
              </a:lnSpc>
              <a:spcBef>
                <a:spcPts val="0"/>
              </a:spcBef>
              <a:spcAft>
                <a:spcPts val="0"/>
              </a:spcAft>
            </a:pPr>
            <a:r>
              <a:rPr sz="2790" b="1">
                <a:solidFill>
                  <a:srgbClr val="FFFFFF"/>
                </a:solidFill>
                <a:latin typeface="Arial"/>
              </a:rPr>
              <a:t>The sites that add a second Field Kit inside ninety
days are the ones that got a real handover in week
one. That is an operations decision, not a sales one.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5023474"/>
            <a:ext cx="609600" cy="254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5233278"/>
            <a:ext cx="6492240" cy="38572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77"/>
              </a:lnSpc>
              <a:spcBef>
                <a:spcPts val="0"/>
              </a:spcBef>
              <a:spcAft>
                <a:spcPts val="0"/>
              </a:spcAft>
            </a:pPr>
            <a:r>
              <a:rPr sz="1770" b="1">
                <a:solidFill>
                  <a:srgbClr val="FFFFFF"/>
                </a:solidFill>
                <a:latin typeface="Arial"/>
              </a:rPr>
              <a:t>Morgan Reyes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648975"/>
            <a:ext cx="6492240" cy="3215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48"/>
              </a:lnSpc>
              <a:spcBef>
                <a:spcPts val="0"/>
              </a:spcBef>
              <a:spcAft>
                <a:spcPts val="0"/>
              </a:spcAft>
            </a:pPr>
            <a:r>
              <a:rPr sz="1475" b="0">
                <a:solidFill>
                  <a:srgbClr val="9FB4B6"/>
                </a:solidFill>
                <a:latin typeface="Consolas"/>
              </a:rPr>
              <a:t>Operations Lead, Apex Instruments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9FB4B6"/>
                </a:solidFill>
                <a:latin typeface="Consolas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6447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45"/>
              </a:lnSpc>
              <a:spcBef>
                <a:spcPts val="0"/>
              </a:spcBef>
              <a:spcAft>
                <a:spcPts val="0"/>
              </a:spcAft>
            </a:pPr>
            <a:r>
              <a:rPr sz="1298" b="0" spc="156">
                <a:solidFill>
                  <a:srgbClr val="245D63"/>
                </a:solidFill>
                <a:latin typeface="Consolas"/>
              </a:rPr>
              <a:t>REVENUE MIX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7141464" cy="145632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212"/>
              </a:lnSpc>
              <a:spcBef>
                <a:spcPts val="0"/>
              </a:spcBef>
              <a:spcAft>
                <a:spcPts val="0"/>
              </a:spcAft>
            </a:pPr>
            <a:r>
              <a:rPr sz="4011" b="1">
                <a:solidFill>
                  <a:srgbClr val="00272C"/>
                </a:solidFill>
                <a:latin typeface="Arial"/>
              </a:rPr>
              <a:t>Service revenue grew while
hardware revenue flattened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685800" y="2082800"/>
          <a:ext cx="7141464" cy="3403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8260080" y="2082800"/>
            <a:ext cx="3246120" cy="1676400"/>
          </a:xfrm>
          <a:prstGeom prst="roundRect">
            <a:avLst>
              <a:gd name="adj" fmla="val 9090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99856" y="2260600"/>
            <a:ext cx="2766568" cy="2523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64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49">
                <a:solidFill>
                  <a:srgbClr val="476467"/>
                </a:solidFill>
                <a:latin typeface="Consolas"/>
              </a:rPr>
              <a:t>TAKEAWAY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99856" y="2514600"/>
            <a:ext cx="2766568" cy="109319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721"/>
              </a:lnSpc>
              <a:spcBef>
                <a:spcPts val="0"/>
              </a:spcBef>
              <a:spcAft>
                <a:spcPts val="0"/>
              </a:spcAft>
            </a:pPr>
            <a:r>
              <a:rPr sz="1711" b="0">
                <a:solidFill>
                  <a:srgbClr val="00272C"/>
                </a:solidFill>
                <a:latin typeface="Arial"/>
              </a:rPr>
              <a:t>Service lines are 19 percent
of revenue, up from 16
percent in the first quarter.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476467"/>
                </a:solidFill>
                <a:latin typeface="Consolas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2463800"/>
            <a:ext cx="1905000" cy="17758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651"/>
              </a:lnSpc>
              <a:spcBef>
                <a:spcPts val="0"/>
              </a:spcBef>
              <a:spcAft>
                <a:spcPts val="0"/>
              </a:spcAft>
            </a:pPr>
            <a:r>
              <a:rPr sz="8968" b="1">
                <a:solidFill>
                  <a:srgbClr val="9FB4B6"/>
                </a:solidFill>
                <a:latin typeface="Arial"/>
              </a:rPr>
              <a:t>03</a:t>
            </a:r>
          </a:p>
        </p:txBody>
      </p:sp>
      <p:sp>
        <p:nvSpPr>
          <p:cNvPr id="3" name="Rectangle 2"/>
          <p:cNvSpPr/>
          <p:nvPr/>
        </p:nvSpPr>
        <p:spPr>
          <a:xfrm>
            <a:off x="2844800" y="2413000"/>
            <a:ext cx="12700" cy="24130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302000" y="2489200"/>
            <a:ext cx="7696200" cy="107483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7052"/>
              </a:lnSpc>
              <a:spcBef>
                <a:spcPts val="0"/>
              </a:spcBef>
              <a:spcAft>
                <a:spcPts val="0"/>
              </a:spcAft>
            </a:pPr>
            <a:r>
              <a:rPr sz="5428" b="1">
                <a:solidFill>
                  <a:srgbClr val="FFFFFF"/>
                </a:solidFill>
                <a:latin typeface="Arial"/>
              </a:rPr>
              <a:t>Service and support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2000" y="3773840"/>
            <a:ext cx="6399276" cy="45172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066"/>
              </a:lnSpc>
              <a:spcBef>
                <a:spcPts val="0"/>
              </a:spcBef>
              <a:spcAft>
                <a:spcPts val="0"/>
              </a:spcAft>
            </a:pPr>
            <a:r>
              <a:rPr sz="1888" b="0">
                <a:solidFill>
                  <a:srgbClr val="9FB4B6"/>
                </a:solidFill>
                <a:latin typeface="Arial"/>
              </a:rPr>
              <a:t>How the Atlas plans are performing against the promise.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5740400"/>
            <a:ext cx="2628900" cy="508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416300" y="5740400"/>
            <a:ext cx="2628900" cy="508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146800" y="5740400"/>
            <a:ext cx="2628900" cy="508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877300" y="5740400"/>
            <a:ext cx="2628900" cy="508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9FB4B6"/>
                </a:solidFill>
                <a:latin typeface="Consolas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1117600"/>
            <a:ext cx="10820400" cy="29182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45"/>
              </a:lnSpc>
              <a:spcBef>
                <a:spcPts val="0"/>
              </a:spcBef>
              <a:spcAft>
                <a:spcPts val="0"/>
              </a:spcAft>
            </a:pPr>
            <a:r>
              <a:rPr sz="1357" b="0" spc="163">
                <a:solidFill>
                  <a:srgbClr val="245D63"/>
                </a:solidFill>
                <a:latin typeface="Consolas"/>
              </a:rPr>
              <a:t>SECTION 03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447800"/>
            <a:ext cx="8128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752600"/>
            <a:ext cx="9305544" cy="27858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6862"/>
              </a:lnSpc>
              <a:spcBef>
                <a:spcPts val="0"/>
              </a:spcBef>
              <a:spcAft>
                <a:spcPts val="0"/>
              </a:spcAft>
            </a:pPr>
            <a:r>
              <a:rPr sz="5192" b="1">
                <a:solidFill>
                  <a:srgbClr val="00272C"/>
                </a:solidFill>
                <a:latin typeface="Arial"/>
              </a:rPr>
              <a:t>How the Atlas plans are
performing against the
promise.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476467"/>
                </a:solidFill>
                <a:latin typeface="Consolas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6447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45"/>
              </a:lnSpc>
              <a:spcBef>
                <a:spcPts val="0"/>
              </a:spcBef>
              <a:spcAft>
                <a:spcPts val="0"/>
              </a:spcAft>
            </a:pPr>
            <a:r>
              <a:rPr sz="1298" b="0" spc="156">
                <a:solidFill>
                  <a:srgbClr val="245D63"/>
                </a:solidFill>
                <a:latin typeface="Consolas"/>
              </a:rPr>
              <a:t>AGENDA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7944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212"/>
              </a:lnSpc>
              <a:spcBef>
                <a:spcPts val="0"/>
              </a:spcBef>
              <a:spcAft>
                <a:spcPts val="0"/>
              </a:spcAft>
            </a:pPr>
            <a:r>
              <a:rPr sz="4011" b="1">
                <a:solidFill>
                  <a:srgbClr val="00272C"/>
                </a:solidFill>
                <a:latin typeface="Arial"/>
              </a:rPr>
              <a:t>Four sections, thirty minutes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785000"/>
            <a:ext cx="8128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85800" y="22606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470404"/>
            <a:ext cx="762000" cy="36057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79"/>
              </a:lnSpc>
              <a:spcBef>
                <a:spcPts val="0"/>
              </a:spcBef>
              <a:spcAft>
                <a:spcPts val="0"/>
              </a:spcAft>
            </a:pPr>
            <a:r>
              <a:rPr sz="1770" b="0">
                <a:solidFill>
                  <a:srgbClr val="245D63"/>
                </a:solidFill>
                <a:latin typeface="Consolas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51000" y="2425446"/>
            <a:ext cx="4977384" cy="51184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86"/>
              </a:lnSpc>
              <a:spcBef>
                <a:spcPts val="0"/>
              </a:spcBef>
              <a:spcAft>
                <a:spcPts val="0"/>
              </a:spcAft>
            </a:pPr>
            <a:r>
              <a:rPr sz="2478" b="1">
                <a:solidFill>
                  <a:srgbClr val="00272C"/>
                </a:solidFill>
                <a:latin typeface="Arial"/>
              </a:rPr>
              <a:t>Where the line stands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44792" y="2537127"/>
            <a:ext cx="4824984" cy="34711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319"/>
              </a:lnSpc>
              <a:spcBef>
                <a:spcPts val="0"/>
              </a:spcBef>
              <a:spcAft>
                <a:spcPts val="0"/>
              </a:spcAft>
            </a:pPr>
            <a:r>
              <a:rPr sz="1593" b="0">
                <a:solidFill>
                  <a:srgbClr val="476467"/>
                </a:solidFill>
                <a:latin typeface="Arial"/>
              </a:rPr>
              <a:t>Units, revenue, and mix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3124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3334004"/>
            <a:ext cx="762000" cy="36057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79"/>
              </a:lnSpc>
              <a:spcBef>
                <a:spcPts val="0"/>
              </a:spcBef>
              <a:spcAft>
                <a:spcPts val="0"/>
              </a:spcAft>
            </a:pPr>
            <a:r>
              <a:rPr sz="1770" b="0">
                <a:solidFill>
                  <a:srgbClr val="245D63"/>
                </a:solidFill>
                <a:latin typeface="Consolas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51000" y="3289046"/>
            <a:ext cx="4977384" cy="51184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86"/>
              </a:lnSpc>
              <a:spcBef>
                <a:spcPts val="0"/>
              </a:spcBef>
              <a:spcAft>
                <a:spcPts val="0"/>
              </a:spcAft>
            </a:pPr>
            <a:r>
              <a:rPr sz="2478" b="1">
                <a:solidFill>
                  <a:srgbClr val="00272C"/>
                </a:solidFill>
                <a:latin typeface="Arial"/>
              </a:rPr>
              <a:t>What customers are doing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44792" y="3400727"/>
            <a:ext cx="4824984" cy="34711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319"/>
              </a:lnSpc>
              <a:spcBef>
                <a:spcPts val="0"/>
              </a:spcBef>
              <a:spcAft>
                <a:spcPts val="0"/>
              </a:spcAft>
            </a:pPr>
            <a:r>
              <a:rPr sz="1593" b="0">
                <a:solidFill>
                  <a:srgbClr val="476467"/>
                </a:solidFill>
                <a:latin typeface="Arial"/>
              </a:rPr>
              <a:t>Three buying patterns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5800" y="39878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4197604"/>
            <a:ext cx="762000" cy="36057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79"/>
              </a:lnSpc>
              <a:spcBef>
                <a:spcPts val="0"/>
              </a:spcBef>
              <a:spcAft>
                <a:spcPts val="0"/>
              </a:spcAft>
            </a:pPr>
            <a:r>
              <a:rPr sz="1770" b="0">
                <a:solidFill>
                  <a:srgbClr val="245D63"/>
                </a:solidFill>
                <a:latin typeface="Consolas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51000" y="4152646"/>
            <a:ext cx="4977384" cy="51184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86"/>
              </a:lnSpc>
              <a:spcBef>
                <a:spcPts val="0"/>
              </a:spcBef>
              <a:spcAft>
                <a:spcPts val="0"/>
              </a:spcAft>
            </a:pPr>
            <a:r>
              <a:rPr sz="2478" b="1">
                <a:solidFill>
                  <a:srgbClr val="00272C"/>
                </a:solidFill>
                <a:latin typeface="Arial"/>
              </a:rPr>
              <a:t>Service and support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44792" y="4264327"/>
            <a:ext cx="4824984" cy="34711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319"/>
              </a:lnSpc>
              <a:spcBef>
                <a:spcPts val="0"/>
              </a:spcBef>
              <a:spcAft>
                <a:spcPts val="0"/>
              </a:spcAft>
            </a:pPr>
            <a:r>
              <a:rPr sz="1593" b="0">
                <a:solidFill>
                  <a:srgbClr val="476467"/>
                </a:solidFill>
                <a:latin typeface="Arial"/>
              </a:rPr>
              <a:t>Atlas plan performance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5800" y="48514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85800" y="5061204"/>
            <a:ext cx="762000" cy="36057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79"/>
              </a:lnSpc>
              <a:spcBef>
                <a:spcPts val="0"/>
              </a:spcBef>
              <a:spcAft>
                <a:spcPts val="0"/>
              </a:spcAft>
            </a:pPr>
            <a:r>
              <a:rPr sz="1770" b="0">
                <a:solidFill>
                  <a:srgbClr val="245D63"/>
                </a:solidFill>
                <a:latin typeface="Consolas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51000" y="5016246"/>
            <a:ext cx="4977384" cy="51184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86"/>
              </a:lnSpc>
              <a:spcBef>
                <a:spcPts val="0"/>
              </a:spcBef>
              <a:spcAft>
                <a:spcPts val="0"/>
              </a:spcAft>
            </a:pPr>
            <a:r>
              <a:rPr sz="2478" b="1">
                <a:solidFill>
                  <a:srgbClr val="00272C"/>
                </a:solidFill>
                <a:latin typeface="Arial"/>
              </a:rPr>
              <a:t>What we are asking for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44792" y="5127927"/>
            <a:ext cx="4824984" cy="34711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319"/>
              </a:lnSpc>
              <a:spcBef>
                <a:spcPts val="0"/>
              </a:spcBef>
              <a:spcAft>
                <a:spcPts val="0"/>
              </a:spcAft>
            </a:pPr>
            <a:r>
              <a:rPr sz="1593" b="0">
                <a:solidFill>
                  <a:srgbClr val="476467"/>
                </a:solidFill>
                <a:latin typeface="Arial"/>
              </a:rPr>
              <a:t>Four decisions and a date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5867400"/>
            <a:ext cx="10820400" cy="3086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62"/>
              </a:lnSpc>
              <a:spcBef>
                <a:spcPts val="0"/>
              </a:spcBef>
              <a:spcAft>
                <a:spcPts val="0"/>
              </a:spcAft>
            </a:pPr>
            <a:r>
              <a:rPr sz="1416" b="0">
                <a:solidFill>
                  <a:srgbClr val="476467"/>
                </a:solidFill>
                <a:latin typeface="Arial"/>
              </a:rPr>
              <a:t>Questions are welcome at any point. The appendix holds the source tables.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476467"/>
                </a:solidFill>
                <a:latin typeface="Consolas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6447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45"/>
              </a:lnSpc>
              <a:spcBef>
                <a:spcPts val="0"/>
              </a:spcBef>
              <a:spcAft>
                <a:spcPts val="0"/>
              </a:spcAft>
            </a:pPr>
            <a:r>
              <a:rPr sz="1298" b="0" spc="156">
                <a:solidFill>
                  <a:srgbClr val="245D63"/>
                </a:solidFill>
                <a:latin typeface="Consolas"/>
              </a:rPr>
              <a:t>SERVICE REQUEST PATH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74499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888"/>
              </a:lnSpc>
              <a:spcBef>
                <a:spcPts val="0"/>
              </a:spcBef>
              <a:spcAft>
                <a:spcPts val="0"/>
              </a:spcAft>
            </a:pPr>
            <a:r>
              <a:rPr sz="3761" b="1">
                <a:solidFill>
                  <a:srgbClr val="00272C"/>
                </a:solidFill>
                <a:latin typeface="Arial"/>
              </a:rPr>
              <a:t>Five steps from a request to a closed ticket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36800"/>
            <a:ext cx="1972259" cy="2692400"/>
          </a:xfrm>
          <a:prstGeom prst="roundRect">
            <a:avLst>
              <a:gd name="adj" fmla="val 7727"/>
            </a:avLst>
          </a:prstGeom>
          <a:solidFill>
            <a:srgbClr val="F4F7F7"/>
          </a:solidFill>
          <a:ln w="19050">
            <a:solidFill>
              <a:srgbClr val="FF6B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25576" y="2576576"/>
            <a:ext cx="1492707" cy="31252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62"/>
              </a:lnSpc>
              <a:spcBef>
                <a:spcPts val="0"/>
              </a:spcBef>
              <a:spcAft>
                <a:spcPts val="0"/>
              </a:spcAft>
            </a:pPr>
            <a:r>
              <a:rPr sz="1534" b="0">
                <a:solidFill>
                  <a:srgbClr val="FF6B1C"/>
                </a:solidFill>
                <a:latin typeface="Consolas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5576" y="2936240"/>
            <a:ext cx="1492707" cy="4086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696"/>
              </a:lnSpc>
              <a:spcBef>
                <a:spcPts val="0"/>
              </a:spcBef>
              <a:spcAft>
                <a:spcPts val="0"/>
              </a:spcAft>
            </a:pPr>
            <a:r>
              <a:rPr sz="2005" b="1">
                <a:solidFill>
                  <a:srgbClr val="00272C"/>
                </a:solidFill>
                <a:latin typeface="Arial"/>
              </a:rPr>
              <a:t>Intake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5576" y="3415791"/>
            <a:ext cx="1492707" cy="12404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46"/>
              </a:lnSpc>
              <a:spcBef>
                <a:spcPts val="0"/>
              </a:spcBef>
              <a:spcAft>
                <a:spcPts val="0"/>
              </a:spcAft>
            </a:pPr>
            <a:r>
              <a:rPr sz="1475" b="0">
                <a:solidFill>
                  <a:srgbClr val="476467"/>
                </a:solidFill>
                <a:latin typeface="Arial"/>
              </a:rPr>
              <a:t>Request arrives
by portal, phone,
or the partner
queue.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725196" y="3619500"/>
            <a:ext cx="105501" cy="127000"/>
          </a:xfrm>
          <a:prstGeom prst="rightArrow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2897835" y="2336800"/>
            <a:ext cx="1972259" cy="2692400"/>
          </a:xfrm>
          <a:prstGeom prst="roundRect">
            <a:avLst>
              <a:gd name="adj" fmla="val 7727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137611" y="2576576"/>
            <a:ext cx="1492707" cy="31252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62"/>
              </a:lnSpc>
              <a:spcBef>
                <a:spcPts val="0"/>
              </a:spcBef>
              <a:spcAft>
                <a:spcPts val="0"/>
              </a:spcAft>
            </a:pPr>
            <a:r>
              <a:rPr sz="1534" b="0">
                <a:solidFill>
                  <a:srgbClr val="245D63"/>
                </a:solidFill>
                <a:latin typeface="Consola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37611" y="2936240"/>
            <a:ext cx="1492707" cy="4086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696"/>
              </a:lnSpc>
              <a:spcBef>
                <a:spcPts val="0"/>
              </a:spcBef>
              <a:spcAft>
                <a:spcPts val="0"/>
              </a:spcAft>
            </a:pPr>
            <a:r>
              <a:rPr sz="2005" b="1">
                <a:solidFill>
                  <a:srgbClr val="00272C"/>
                </a:solidFill>
                <a:latin typeface="Arial"/>
              </a:rPr>
              <a:t>Triage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37611" y="3415791"/>
            <a:ext cx="1492707" cy="12404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46"/>
              </a:lnSpc>
              <a:spcBef>
                <a:spcPts val="0"/>
              </a:spcBef>
              <a:spcAft>
                <a:spcPts val="0"/>
              </a:spcAft>
            </a:pPr>
            <a:r>
              <a:rPr sz="1475" b="0">
                <a:solidFill>
                  <a:srgbClr val="476467"/>
                </a:solidFill>
                <a:latin typeface="Arial"/>
              </a:rPr>
              <a:t>Sorted to parts,
calibration, or
field visit inside
one hour.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4937231" y="3619500"/>
            <a:ext cx="105501" cy="127000"/>
          </a:xfrm>
          <a:prstGeom prst="rightArrow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109870" y="2336800"/>
            <a:ext cx="1972259" cy="2692400"/>
          </a:xfrm>
          <a:prstGeom prst="roundRect">
            <a:avLst>
              <a:gd name="adj" fmla="val 7727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349646" y="2576576"/>
            <a:ext cx="1492707" cy="31252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62"/>
              </a:lnSpc>
              <a:spcBef>
                <a:spcPts val="0"/>
              </a:spcBef>
              <a:spcAft>
                <a:spcPts val="0"/>
              </a:spcAft>
            </a:pPr>
            <a:r>
              <a:rPr sz="1534" b="0">
                <a:solidFill>
                  <a:srgbClr val="245D63"/>
                </a:solidFill>
                <a:latin typeface="Consolas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49646" y="2936240"/>
            <a:ext cx="1492707" cy="4086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696"/>
              </a:lnSpc>
              <a:spcBef>
                <a:spcPts val="0"/>
              </a:spcBef>
              <a:spcAft>
                <a:spcPts val="0"/>
              </a:spcAft>
            </a:pPr>
            <a:r>
              <a:rPr sz="2005" b="1">
                <a:solidFill>
                  <a:srgbClr val="00272C"/>
                </a:solidFill>
                <a:latin typeface="Arial"/>
              </a:rPr>
              <a:t>Schedule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49646" y="3415791"/>
            <a:ext cx="1492707" cy="12404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46"/>
              </a:lnSpc>
              <a:spcBef>
                <a:spcPts val="0"/>
              </a:spcBef>
              <a:spcAft>
                <a:spcPts val="0"/>
              </a:spcAft>
            </a:pPr>
            <a:r>
              <a:rPr sz="1475" b="0">
                <a:solidFill>
                  <a:srgbClr val="476467"/>
                </a:solidFill>
                <a:latin typeface="Arial"/>
              </a:rPr>
              <a:t>Slot confirmed
with the site and
the parts hold is
placed.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7149266" y="3619500"/>
            <a:ext cx="105501" cy="127000"/>
          </a:xfrm>
          <a:prstGeom prst="rightArrow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7321905" y="2336800"/>
            <a:ext cx="1972259" cy="2692400"/>
          </a:xfrm>
          <a:prstGeom prst="roundRect">
            <a:avLst>
              <a:gd name="adj" fmla="val 7727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561681" y="2576576"/>
            <a:ext cx="1492707" cy="31252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62"/>
              </a:lnSpc>
              <a:spcBef>
                <a:spcPts val="0"/>
              </a:spcBef>
              <a:spcAft>
                <a:spcPts val="0"/>
              </a:spcAft>
            </a:pPr>
            <a:r>
              <a:rPr sz="1534" b="0">
                <a:solidFill>
                  <a:srgbClr val="245D63"/>
                </a:solidFill>
                <a:latin typeface="Consolas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61681" y="2936240"/>
            <a:ext cx="1492707" cy="4086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696"/>
              </a:lnSpc>
              <a:spcBef>
                <a:spcPts val="0"/>
              </a:spcBef>
              <a:spcAft>
                <a:spcPts val="0"/>
              </a:spcAft>
            </a:pPr>
            <a:r>
              <a:rPr sz="2005" b="1">
                <a:solidFill>
                  <a:srgbClr val="00272C"/>
                </a:solidFill>
                <a:latin typeface="Arial"/>
              </a:rPr>
              <a:t>Service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61681" y="3415791"/>
            <a:ext cx="1492707" cy="12404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46"/>
              </a:lnSpc>
              <a:spcBef>
                <a:spcPts val="0"/>
              </a:spcBef>
              <a:spcAft>
                <a:spcPts val="0"/>
              </a:spcAft>
            </a:pPr>
            <a:r>
              <a:rPr sz="1475" b="0">
                <a:solidFill>
                  <a:srgbClr val="476467"/>
                </a:solidFill>
                <a:latin typeface="Arial"/>
              </a:rPr>
              <a:t>Work performed,
readings logged
against the unit
record.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9361302" y="3619500"/>
            <a:ext cx="105501" cy="127000"/>
          </a:xfrm>
          <a:prstGeom prst="rightArrow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533940" y="2336800"/>
            <a:ext cx="1972259" cy="2692400"/>
          </a:xfrm>
          <a:prstGeom prst="roundRect">
            <a:avLst>
              <a:gd name="adj" fmla="val 7727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773716" y="2576576"/>
            <a:ext cx="1492707" cy="31252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62"/>
              </a:lnSpc>
              <a:spcBef>
                <a:spcPts val="0"/>
              </a:spcBef>
              <a:spcAft>
                <a:spcPts val="0"/>
              </a:spcAft>
            </a:pPr>
            <a:r>
              <a:rPr sz="1534" b="0">
                <a:solidFill>
                  <a:srgbClr val="245D63"/>
                </a:solidFill>
                <a:latin typeface="Consolas"/>
              </a:rPr>
              <a:t>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773716" y="2936240"/>
            <a:ext cx="1492707" cy="4086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696"/>
              </a:lnSpc>
              <a:spcBef>
                <a:spcPts val="0"/>
              </a:spcBef>
              <a:spcAft>
                <a:spcPts val="0"/>
              </a:spcAft>
            </a:pPr>
            <a:r>
              <a:rPr sz="2005" b="1">
                <a:solidFill>
                  <a:srgbClr val="00272C"/>
                </a:solidFill>
                <a:latin typeface="Arial"/>
              </a:rPr>
              <a:t>Close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773716" y="3415791"/>
            <a:ext cx="1492707" cy="9425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46"/>
              </a:lnSpc>
              <a:spcBef>
                <a:spcPts val="0"/>
              </a:spcBef>
              <a:spcAft>
                <a:spcPts val="0"/>
              </a:spcAft>
            </a:pPr>
            <a:r>
              <a:rPr sz="1475" b="0">
                <a:solidFill>
                  <a:srgbClr val="476467"/>
                </a:solidFill>
                <a:latin typeface="Arial"/>
              </a:rPr>
              <a:t>Report sent, next
calibration date
set, ticket closed.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5800" y="5388864"/>
            <a:ext cx="8656320" cy="381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87"/>
              </a:lnSpc>
              <a:spcBef>
                <a:spcPts val="0"/>
              </a:spcBef>
              <a:spcAft>
                <a:spcPts val="0"/>
              </a:spcAft>
            </a:pPr>
            <a:r>
              <a:rPr sz="1593" b="0">
                <a:solidFill>
                  <a:srgbClr val="476467"/>
                </a:solidFill>
                <a:latin typeface="Arial"/>
              </a:rPr>
              <a:t>Median path is 2.1 hours to first response and 3 business days to a closed calibration.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476467"/>
                </a:solidFill>
                <a:latin typeface="Consolas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6447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45"/>
              </a:lnSpc>
              <a:spcBef>
                <a:spcPts val="0"/>
              </a:spcBef>
              <a:spcAft>
                <a:spcPts val="0"/>
              </a:spcAft>
            </a:pPr>
            <a:r>
              <a:rPr sz="1298" b="0" spc="156">
                <a:solidFill>
                  <a:srgbClr val="245D63"/>
                </a:solidFill>
                <a:latin typeface="Consolas"/>
              </a:rPr>
              <a:t>SUPPORT RESPONSE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855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498"/>
              </a:lnSpc>
              <a:spcBef>
                <a:spcPts val="0"/>
              </a:spcBef>
              <a:spcAft>
                <a:spcPts val="0"/>
              </a:spcAft>
            </a:pPr>
            <a:r>
              <a:rPr sz="3461" b="1">
                <a:solidFill>
                  <a:srgbClr val="00272C"/>
                </a:solidFill>
                <a:latin typeface="Arial"/>
              </a:rPr>
              <a:t>What changed after the queue was split in July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11400"/>
            <a:ext cx="5065522" cy="3175000"/>
          </a:xfrm>
          <a:prstGeom prst="roundRect">
            <a:avLst>
              <a:gd name="adj" fmla="val 4800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85519" y="2581148"/>
            <a:ext cx="4466082" cy="2523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64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49">
                <a:solidFill>
                  <a:srgbClr val="476467"/>
                </a:solidFill>
                <a:latin typeface="Consolas"/>
              </a:rPr>
              <a:t>BEFORE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5519" y="2910840"/>
            <a:ext cx="4466082" cy="48077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172"/>
              </a:lnSpc>
              <a:spcBef>
                <a:spcPts val="0"/>
              </a:spcBef>
              <a:spcAft>
                <a:spcPts val="0"/>
              </a:spcAft>
            </a:pPr>
            <a:r>
              <a:rPr sz="2360" b="1">
                <a:solidFill>
                  <a:srgbClr val="00272C"/>
                </a:solidFill>
                <a:latin typeface="Arial"/>
              </a:rPr>
              <a:t>One queue, one target</a:t>
            </a:r>
          </a:p>
        </p:txBody>
      </p:sp>
      <p:sp>
        <p:nvSpPr>
          <p:cNvPr id="7" name="Rectangle 6"/>
          <p:cNvSpPr/>
          <p:nvPr/>
        </p:nvSpPr>
        <p:spPr>
          <a:xfrm>
            <a:off x="985519" y="3872341"/>
            <a:ext cx="46156" cy="46156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96522" y="3780028"/>
            <a:ext cx="4255079" cy="3834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90"/>
              </a:lnSpc>
              <a:spcBef>
                <a:spcPts val="0"/>
              </a:spcBef>
              <a:spcAft>
                <a:spcPts val="0"/>
              </a:spcAft>
            </a:pPr>
            <a:r>
              <a:rPr sz="1652" b="0">
                <a:solidFill>
                  <a:srgbClr val="476467"/>
                </a:solidFill>
                <a:latin typeface="Arial"/>
              </a:rPr>
              <a:t>First response 6.4 hours on average</a:t>
            </a:r>
          </a:p>
        </p:txBody>
      </p:sp>
      <p:sp>
        <p:nvSpPr>
          <p:cNvPr id="9" name="Rectangle 8"/>
          <p:cNvSpPr/>
          <p:nvPr/>
        </p:nvSpPr>
        <p:spPr>
          <a:xfrm>
            <a:off x="985519" y="4405680"/>
            <a:ext cx="46156" cy="46156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96522" y="4313367"/>
            <a:ext cx="4255079" cy="3834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90"/>
              </a:lnSpc>
              <a:spcBef>
                <a:spcPts val="0"/>
              </a:spcBef>
              <a:spcAft>
                <a:spcPts val="0"/>
              </a:spcAft>
            </a:pPr>
            <a:r>
              <a:rPr sz="1652" b="0">
                <a:solidFill>
                  <a:srgbClr val="476467"/>
                </a:solidFill>
                <a:latin typeface="Arial"/>
              </a:rPr>
              <a:t>31 percent of tickets reopened once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85519" y="4939019"/>
            <a:ext cx="46156" cy="46156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96522" y="4846706"/>
            <a:ext cx="4255079" cy="3834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90"/>
              </a:lnSpc>
              <a:spcBef>
                <a:spcPts val="0"/>
              </a:spcBef>
              <a:spcAft>
                <a:spcPts val="0"/>
              </a:spcAft>
            </a:pPr>
            <a:r>
              <a:rPr sz="1652" b="0">
                <a:solidFill>
                  <a:srgbClr val="476467"/>
                </a:solidFill>
                <a:latin typeface="Arial"/>
              </a:rPr>
              <a:t>Calibration and parts shared a backlog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40678" y="2311400"/>
            <a:ext cx="5065522" cy="3175000"/>
          </a:xfrm>
          <a:prstGeom prst="roundRect">
            <a:avLst>
              <a:gd name="adj" fmla="val 4800"/>
            </a:avLst>
          </a:prstGeom>
          <a:solidFill>
            <a:srgbClr val="EDF3F3"/>
          </a:solidFill>
          <a:ln w="19050">
            <a:solidFill>
              <a:srgbClr val="FF6B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740398" y="2581148"/>
            <a:ext cx="4466082" cy="2523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64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49">
                <a:solidFill>
                  <a:srgbClr val="FF6B1C"/>
                </a:solidFill>
                <a:latin typeface="Consolas"/>
              </a:rPr>
              <a:t>AFTER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40398" y="2910840"/>
            <a:ext cx="4466082" cy="48077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172"/>
              </a:lnSpc>
              <a:spcBef>
                <a:spcPts val="0"/>
              </a:spcBef>
              <a:spcAft>
                <a:spcPts val="0"/>
              </a:spcAft>
            </a:pPr>
            <a:r>
              <a:rPr sz="2360" b="1">
                <a:solidFill>
                  <a:srgbClr val="00272C"/>
                </a:solidFill>
                <a:latin typeface="Arial"/>
              </a:rPr>
              <a:t>Three queues, three targets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40398" y="3872341"/>
            <a:ext cx="46156" cy="46156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951400" y="3780028"/>
            <a:ext cx="4255079" cy="3834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90"/>
              </a:lnSpc>
              <a:spcBef>
                <a:spcPts val="0"/>
              </a:spcBef>
              <a:spcAft>
                <a:spcPts val="0"/>
              </a:spcAft>
            </a:pPr>
            <a:r>
              <a:rPr sz="1652" b="0">
                <a:solidFill>
                  <a:srgbClr val="476467"/>
                </a:solidFill>
                <a:latin typeface="Arial"/>
              </a:rPr>
              <a:t>First response 2.1 hours on average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740398" y="4405680"/>
            <a:ext cx="46156" cy="46156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951400" y="4313367"/>
            <a:ext cx="4255079" cy="3834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90"/>
              </a:lnSpc>
              <a:spcBef>
                <a:spcPts val="0"/>
              </a:spcBef>
              <a:spcAft>
                <a:spcPts val="0"/>
              </a:spcAft>
            </a:pPr>
            <a:r>
              <a:rPr sz="1652" b="0">
                <a:solidFill>
                  <a:srgbClr val="476467"/>
                </a:solidFill>
                <a:latin typeface="Arial"/>
              </a:rPr>
              <a:t>12 percent of tickets reopened once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740398" y="4939019"/>
            <a:ext cx="46156" cy="46156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951400" y="4846706"/>
            <a:ext cx="4255079" cy="3834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90"/>
              </a:lnSpc>
              <a:spcBef>
                <a:spcPts val="0"/>
              </a:spcBef>
              <a:spcAft>
                <a:spcPts val="0"/>
              </a:spcAft>
            </a:pPr>
            <a:r>
              <a:rPr sz="1652" b="0">
                <a:solidFill>
                  <a:srgbClr val="476467"/>
                </a:solidFill>
                <a:latin typeface="Arial"/>
              </a:rPr>
              <a:t>Calibration holds its own three day clock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5902980" y="3810000"/>
            <a:ext cx="386039" cy="177800"/>
          </a:xfrm>
          <a:prstGeom prst="rightArrow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5786120"/>
            <a:ext cx="8656320" cy="24208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35"/>
              </a:lnSpc>
              <a:spcBef>
                <a:spcPts val="0"/>
              </a:spcBef>
              <a:spcAft>
                <a:spcPts val="0"/>
              </a:spcAft>
            </a:pPr>
            <a:r>
              <a:rPr sz="1043" b="0">
                <a:solidFill>
                  <a:srgbClr val="476467"/>
                </a:solidFill>
                <a:latin typeface="Arial"/>
              </a:rPr>
              <a:t>Same headcount. The change was routing, not staffing.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476467"/>
                </a:solidFill>
                <a:latin typeface="Consolas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6447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45"/>
              </a:lnSpc>
              <a:spcBef>
                <a:spcPts val="0"/>
              </a:spcBef>
              <a:spcAft>
                <a:spcPts val="0"/>
              </a:spcAft>
            </a:pPr>
            <a:r>
              <a:rPr sz="1298" b="0" spc="156">
                <a:solidFill>
                  <a:srgbClr val="A8B6B7"/>
                </a:solidFill>
                <a:latin typeface="Consolas"/>
              </a:rPr>
              <a:t>RISK TO NAME OUT LOUD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145632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212"/>
              </a:lnSpc>
              <a:spcBef>
                <a:spcPts val="0"/>
              </a:spcBef>
              <a:spcAft>
                <a:spcPts val="0"/>
              </a:spcAft>
            </a:pPr>
            <a:r>
              <a:rPr sz="4011" b="1">
                <a:solidFill>
                  <a:srgbClr val="FFFFFF"/>
                </a:solidFill>
                <a:latin typeface="Arial"/>
              </a:rPr>
              <a:t>Bench backlog is the one number
moving the wrong way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362200"/>
            <a:ext cx="7221219" cy="82374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013"/>
              </a:lnSpc>
              <a:spcBef>
                <a:spcPts val="0"/>
              </a:spcBef>
              <a:spcAft>
                <a:spcPts val="0"/>
              </a:spcAft>
            </a:pPr>
            <a:r>
              <a:rPr sz="1770" b="0">
                <a:solidFill>
                  <a:srgbClr val="9FB4B6"/>
                </a:solidFill>
                <a:latin typeface="Arial"/>
              </a:rPr>
              <a:t>Bench backlog aged from 6 days in the second quarter to 11 days in
the third. The standard we publish is 5 business days.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3395751"/>
            <a:ext cx="7221219" cy="82374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013"/>
              </a:lnSpc>
              <a:spcBef>
                <a:spcPts val="0"/>
              </a:spcBef>
              <a:spcAft>
                <a:spcPts val="0"/>
              </a:spcAft>
            </a:pPr>
            <a:r>
              <a:rPr sz="1770" b="0">
                <a:solidFill>
                  <a:srgbClr val="9FB4B6"/>
                </a:solidFill>
                <a:latin typeface="Arial"/>
              </a:rPr>
              <a:t>The cause is a single machined housing with one qualified supplier. A
second source is nine weeks from first article approval.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429302"/>
            <a:ext cx="7221219" cy="82374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013"/>
              </a:lnSpc>
              <a:spcBef>
                <a:spcPts val="0"/>
              </a:spcBef>
              <a:spcAft>
                <a:spcPts val="0"/>
              </a:spcAft>
            </a:pPr>
            <a:r>
              <a:rPr sz="1770" b="0">
                <a:solidFill>
                  <a:srgbClr val="9FB4B6"/>
                </a:solidFill>
                <a:latin typeface="Arial"/>
              </a:rPr>
              <a:t>If Bench demand holds at 460 units a quarter, the backlog clears in
November. If it grows past 500, it does not clear this year.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476488" y="2362200"/>
            <a:ext cx="3029712" cy="3530600"/>
          </a:xfrm>
          <a:prstGeom prst="roundRect">
            <a:avLst>
              <a:gd name="adj" fmla="val 5030"/>
            </a:avLst>
          </a:prstGeom>
          <a:solidFill>
            <a:srgbClr val="123F45"/>
          </a:solidFill>
          <a:ln w="12700">
            <a:solidFill>
              <a:srgbClr val="1E50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746236" y="2601976"/>
            <a:ext cx="5080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746236" y="2751836"/>
            <a:ext cx="2490216" cy="2523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64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49">
                <a:solidFill>
                  <a:srgbClr val="A8B6B7"/>
                </a:solidFill>
                <a:latin typeface="Consolas"/>
              </a:rPr>
              <a:t>WATCH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46236" y="3211195"/>
            <a:ext cx="2490216" cy="26447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45"/>
              </a:lnSpc>
              <a:spcBef>
                <a:spcPts val="0"/>
              </a:spcBef>
              <a:spcAft>
                <a:spcPts val="0"/>
              </a:spcAft>
            </a:pPr>
            <a:r>
              <a:rPr sz="1298" b="0" spc="130">
                <a:solidFill>
                  <a:srgbClr val="9FB4B6"/>
                </a:solidFill>
                <a:latin typeface="Consolas"/>
              </a:rPr>
              <a:t>BACKLOG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46236" y="3505641"/>
            <a:ext cx="2490216" cy="30335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96"/>
              </a:lnSpc>
              <a:spcBef>
                <a:spcPts val="0"/>
              </a:spcBef>
              <a:spcAft>
                <a:spcPts val="0"/>
              </a:spcAft>
            </a:pPr>
            <a:r>
              <a:rPr sz="1510" b="1">
                <a:solidFill>
                  <a:srgbClr val="FFFFFF"/>
                </a:solidFill>
                <a:latin typeface="Arial"/>
              </a:rPr>
              <a:t>11 days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46236" y="3829145"/>
            <a:ext cx="2490216" cy="26447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45"/>
              </a:lnSpc>
              <a:spcBef>
                <a:spcPts val="0"/>
              </a:spcBef>
              <a:spcAft>
                <a:spcPts val="0"/>
              </a:spcAft>
            </a:pPr>
            <a:r>
              <a:rPr sz="1298" b="0" spc="130">
                <a:solidFill>
                  <a:srgbClr val="9FB4B6"/>
                </a:solidFill>
                <a:latin typeface="Consolas"/>
              </a:rPr>
              <a:t>STANDARD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46236" y="4123592"/>
            <a:ext cx="2490216" cy="30335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96"/>
              </a:lnSpc>
              <a:spcBef>
                <a:spcPts val="0"/>
              </a:spcBef>
              <a:spcAft>
                <a:spcPts val="0"/>
              </a:spcAft>
            </a:pPr>
            <a:r>
              <a:rPr sz="1510" b="1">
                <a:solidFill>
                  <a:srgbClr val="FFFFFF"/>
                </a:solidFill>
                <a:latin typeface="Arial"/>
              </a:rPr>
              <a:t>5 days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46236" y="4447095"/>
            <a:ext cx="2490216" cy="26447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45"/>
              </a:lnSpc>
              <a:spcBef>
                <a:spcPts val="0"/>
              </a:spcBef>
              <a:spcAft>
                <a:spcPts val="0"/>
              </a:spcAft>
            </a:pPr>
            <a:r>
              <a:rPr sz="1298" b="0" spc="130">
                <a:solidFill>
                  <a:srgbClr val="9FB4B6"/>
                </a:solidFill>
                <a:latin typeface="Consolas"/>
              </a:rPr>
              <a:t>SECOND SOURCE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746236" y="4741542"/>
            <a:ext cx="2490216" cy="30335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96"/>
              </a:lnSpc>
              <a:spcBef>
                <a:spcPts val="0"/>
              </a:spcBef>
              <a:spcAft>
                <a:spcPts val="0"/>
              </a:spcAft>
            </a:pPr>
            <a:r>
              <a:rPr sz="1510" b="1">
                <a:solidFill>
                  <a:srgbClr val="FFFFFF"/>
                </a:solidFill>
                <a:latin typeface="Arial"/>
              </a:rPr>
              <a:t>9 weeks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46236" y="5065045"/>
            <a:ext cx="2490216" cy="26447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45"/>
              </a:lnSpc>
              <a:spcBef>
                <a:spcPts val="0"/>
              </a:spcBef>
              <a:spcAft>
                <a:spcPts val="0"/>
              </a:spcAft>
            </a:pPr>
            <a:r>
              <a:rPr sz="1298" b="0" spc="130">
                <a:solidFill>
                  <a:srgbClr val="9FB4B6"/>
                </a:solidFill>
                <a:latin typeface="Consolas"/>
              </a:rPr>
              <a:t>CLEARS BY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46236" y="5359492"/>
            <a:ext cx="2490216" cy="30335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96"/>
              </a:lnSpc>
              <a:spcBef>
                <a:spcPts val="0"/>
              </a:spcBef>
              <a:spcAft>
                <a:spcPts val="0"/>
              </a:spcAft>
            </a:pPr>
            <a:r>
              <a:rPr sz="1510" b="1">
                <a:solidFill>
                  <a:srgbClr val="FFFFFF"/>
                </a:solidFill>
                <a:latin typeface="Arial"/>
              </a:rPr>
              <a:t>November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9FB4B6"/>
                </a:solidFill>
                <a:latin typeface="Consolas"/>
              </a:rP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2463800"/>
            <a:ext cx="1905000" cy="17758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651"/>
              </a:lnSpc>
              <a:spcBef>
                <a:spcPts val="0"/>
              </a:spcBef>
              <a:spcAft>
                <a:spcPts val="0"/>
              </a:spcAft>
            </a:pPr>
            <a:r>
              <a:rPr sz="8968" b="1">
                <a:solidFill>
                  <a:srgbClr val="245D63"/>
                </a:solidFill>
                <a:latin typeface="Arial"/>
              </a:rPr>
              <a:t>04</a:t>
            </a:r>
          </a:p>
        </p:txBody>
      </p:sp>
      <p:sp>
        <p:nvSpPr>
          <p:cNvPr id="3" name="Rectangle 2"/>
          <p:cNvSpPr/>
          <p:nvPr/>
        </p:nvSpPr>
        <p:spPr>
          <a:xfrm>
            <a:off x="2844800" y="2413000"/>
            <a:ext cx="12700" cy="24130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302000" y="2489200"/>
            <a:ext cx="7696200" cy="107483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7052"/>
              </a:lnSpc>
              <a:spcBef>
                <a:spcPts val="0"/>
              </a:spcBef>
              <a:spcAft>
                <a:spcPts val="0"/>
              </a:spcAft>
            </a:pPr>
            <a:r>
              <a:rPr sz="5428" b="1">
                <a:solidFill>
                  <a:srgbClr val="00272C"/>
                </a:solidFill>
                <a:latin typeface="Arial"/>
              </a:rPr>
              <a:t>What we are asking for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2000" y="3773840"/>
            <a:ext cx="6399276" cy="45172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066"/>
              </a:lnSpc>
              <a:spcBef>
                <a:spcPts val="0"/>
              </a:spcBef>
              <a:spcAft>
                <a:spcPts val="0"/>
              </a:spcAft>
            </a:pPr>
            <a:r>
              <a:rPr sz="1888" b="0">
                <a:solidFill>
                  <a:srgbClr val="476467"/>
                </a:solidFill>
                <a:latin typeface="Arial"/>
              </a:rPr>
              <a:t>Four decisions, one date, and the price sheet behind them.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5740400"/>
            <a:ext cx="2628900" cy="508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416300" y="5740400"/>
            <a:ext cx="2628900" cy="508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146800" y="5740400"/>
            <a:ext cx="2628900" cy="508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877300" y="5740400"/>
            <a:ext cx="2628900" cy="508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476467"/>
                </a:solidFill>
                <a:latin typeface="Consolas"/>
              </a:rP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1117600"/>
            <a:ext cx="10820400" cy="29182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45"/>
              </a:lnSpc>
              <a:spcBef>
                <a:spcPts val="0"/>
              </a:spcBef>
              <a:spcAft>
                <a:spcPts val="0"/>
              </a:spcAft>
            </a:pPr>
            <a:r>
              <a:rPr sz="1357" b="0" spc="163">
                <a:solidFill>
                  <a:srgbClr val="A8B6B7"/>
                </a:solidFill>
                <a:latin typeface="Consolas"/>
              </a:rPr>
              <a:t>SECTION 04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447800"/>
            <a:ext cx="8128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752600"/>
            <a:ext cx="9305544" cy="27858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6862"/>
              </a:lnSpc>
              <a:spcBef>
                <a:spcPts val="0"/>
              </a:spcBef>
              <a:spcAft>
                <a:spcPts val="0"/>
              </a:spcAft>
            </a:pPr>
            <a:r>
              <a:rPr sz="5192" b="1">
                <a:solidFill>
                  <a:srgbClr val="FFFFFF"/>
                </a:solidFill>
                <a:latin typeface="Arial"/>
              </a:rPr>
              <a:t>Four decisions, one date,
and the price sheet behind
them.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9FB4B6"/>
                </a:solidFill>
                <a:latin typeface="Consolas"/>
              </a:rP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6447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45"/>
              </a:lnSpc>
              <a:spcBef>
                <a:spcPts val="0"/>
              </a:spcBef>
              <a:spcAft>
                <a:spcPts val="0"/>
              </a:spcAft>
            </a:pPr>
            <a:r>
              <a:rPr sz="1298" b="0" spc="156">
                <a:solidFill>
                  <a:srgbClr val="245D63"/>
                </a:solidFill>
                <a:latin typeface="Consolas"/>
              </a:rPr>
              <a:t>EFFECTIVE OCTOBER 1,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7944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212"/>
              </a:lnSpc>
              <a:spcBef>
                <a:spcPts val="0"/>
              </a:spcBef>
              <a:spcAft>
                <a:spcPts val="0"/>
              </a:spcAft>
            </a:pPr>
            <a:r>
              <a:rPr sz="4011" b="1">
                <a:solidFill>
                  <a:srgbClr val="00272C"/>
                </a:solidFill>
                <a:latin typeface="Arial"/>
              </a:rPr>
              <a:t>The price sheet behind the asks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209800"/>
            <a:ext cx="10820400" cy="1905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2344674"/>
            <a:ext cx="3246120" cy="36057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79"/>
              </a:lnSpc>
              <a:spcBef>
                <a:spcPts val="0"/>
              </a:spcBef>
              <a:spcAft>
                <a:spcPts val="0"/>
              </a:spcAft>
            </a:pPr>
            <a:r>
              <a:rPr sz="1770" b="1">
                <a:solidFill>
                  <a:srgbClr val="00272C"/>
                </a:solidFill>
                <a:latin typeface="Arial"/>
              </a:rPr>
              <a:t>Meridian Bench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40124" y="2374646"/>
            <a:ext cx="4328160" cy="3215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48"/>
              </a:lnSpc>
              <a:spcBef>
                <a:spcPts val="0"/>
              </a:spcBef>
              <a:spcAft>
                <a:spcPts val="0"/>
              </a:spcAft>
            </a:pPr>
            <a:r>
              <a:rPr sz="1475" b="0">
                <a:solidFill>
                  <a:srgbClr val="476467"/>
                </a:solidFill>
                <a:latin typeface="Arial"/>
              </a:rPr>
              <a:t>Bench instrument, 12 month calibration interval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76488" y="2329688"/>
            <a:ext cx="1731264" cy="45668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3013"/>
              </a:lnSpc>
              <a:spcBef>
                <a:spcPts val="0"/>
              </a:spcBef>
              <a:spcAft>
                <a:spcPts val="0"/>
              </a:spcAft>
            </a:pPr>
            <a:r>
              <a:rPr sz="2242" b="1">
                <a:solidFill>
                  <a:srgbClr val="00272C"/>
                </a:solidFill>
                <a:latin typeface="Arial"/>
              </a:rPr>
              <a:t>$4,850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315956" y="2404618"/>
            <a:ext cx="1190244" cy="2523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64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24">
                <a:solidFill>
                  <a:srgbClr val="476467"/>
                </a:solidFill>
                <a:latin typeface="Consolas"/>
              </a:rPr>
              <a:t>EACH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2684925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2819799"/>
            <a:ext cx="3246120" cy="36057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79"/>
              </a:lnSpc>
              <a:spcBef>
                <a:spcPts val="0"/>
              </a:spcBef>
              <a:spcAft>
                <a:spcPts val="0"/>
              </a:spcAft>
            </a:pPr>
            <a:r>
              <a:rPr sz="1770" b="1">
                <a:solidFill>
                  <a:srgbClr val="00272C"/>
                </a:solidFill>
                <a:latin typeface="Arial"/>
              </a:rPr>
              <a:t>Meridian Pro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40124" y="2849771"/>
            <a:ext cx="4328160" cy="3215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48"/>
              </a:lnSpc>
              <a:spcBef>
                <a:spcPts val="0"/>
              </a:spcBef>
              <a:spcAft>
                <a:spcPts val="0"/>
              </a:spcAft>
            </a:pPr>
            <a:r>
              <a:rPr sz="1475" b="0">
                <a:solidFill>
                  <a:srgbClr val="476467"/>
                </a:solidFill>
                <a:latin typeface="Arial"/>
              </a:rPr>
              <a:t>Multi-site instrument, 6 month calibration interval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76488" y="2804813"/>
            <a:ext cx="1731264" cy="45668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3013"/>
              </a:lnSpc>
              <a:spcBef>
                <a:spcPts val="0"/>
              </a:spcBef>
              <a:spcAft>
                <a:spcPts val="0"/>
              </a:spcAft>
            </a:pPr>
            <a:r>
              <a:rPr sz="2242" b="1">
                <a:solidFill>
                  <a:srgbClr val="00272C"/>
                </a:solidFill>
                <a:latin typeface="Arial"/>
              </a:rPr>
              <a:t>$7,900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315956" y="2879743"/>
            <a:ext cx="1190244" cy="2523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64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24">
                <a:solidFill>
                  <a:srgbClr val="476467"/>
                </a:solidFill>
                <a:latin typeface="Consolas"/>
              </a:rPr>
              <a:t>EACH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5800" y="316005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85800" y="3294924"/>
            <a:ext cx="3246120" cy="36057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79"/>
              </a:lnSpc>
              <a:spcBef>
                <a:spcPts val="0"/>
              </a:spcBef>
              <a:spcAft>
                <a:spcPts val="0"/>
              </a:spcAft>
            </a:pPr>
            <a:r>
              <a:rPr sz="1770" b="1">
                <a:solidFill>
                  <a:srgbClr val="00272C"/>
                </a:solidFill>
                <a:latin typeface="Arial"/>
              </a:rPr>
              <a:t>Meridian Field Kit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40124" y="3324896"/>
            <a:ext cx="4328160" cy="3215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48"/>
              </a:lnSpc>
              <a:spcBef>
                <a:spcPts val="0"/>
              </a:spcBef>
              <a:spcAft>
                <a:spcPts val="0"/>
              </a:spcAft>
            </a:pPr>
            <a:r>
              <a:rPr sz="1475" b="0">
                <a:solidFill>
                  <a:srgbClr val="476467"/>
                </a:solidFill>
                <a:latin typeface="Arial"/>
              </a:rPr>
              <a:t>Portable kit, revision B case and charger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76488" y="3279938"/>
            <a:ext cx="1731264" cy="45668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3013"/>
              </a:lnSpc>
              <a:spcBef>
                <a:spcPts val="0"/>
              </a:spcBef>
              <a:spcAft>
                <a:spcPts val="0"/>
              </a:spcAft>
            </a:pPr>
            <a:r>
              <a:rPr sz="2242" b="1">
                <a:solidFill>
                  <a:srgbClr val="FF6B1C"/>
                </a:solidFill>
                <a:latin typeface="Arial"/>
              </a:rPr>
              <a:t>$1,240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15956" y="3354868"/>
            <a:ext cx="1190244" cy="2523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64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24">
                <a:solidFill>
                  <a:srgbClr val="476467"/>
                </a:solidFill>
                <a:latin typeface="Consolas"/>
              </a:rPr>
              <a:t>EACH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635175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3770049"/>
            <a:ext cx="3246120" cy="36057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79"/>
              </a:lnSpc>
              <a:spcBef>
                <a:spcPts val="0"/>
              </a:spcBef>
              <a:spcAft>
                <a:spcPts val="0"/>
              </a:spcAft>
            </a:pPr>
            <a:r>
              <a:rPr sz="1770" b="1">
                <a:solidFill>
                  <a:srgbClr val="00272C"/>
                </a:solidFill>
                <a:latin typeface="Arial"/>
              </a:rPr>
              <a:t>Atlas Care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40124" y="3800021"/>
            <a:ext cx="4328160" cy="3215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48"/>
              </a:lnSpc>
              <a:spcBef>
                <a:spcPts val="0"/>
              </a:spcBef>
              <a:spcAft>
                <a:spcPts val="0"/>
              </a:spcAft>
            </a:pPr>
            <a:r>
              <a:rPr sz="1475" b="0">
                <a:solidFill>
                  <a:srgbClr val="476467"/>
                </a:solidFill>
                <a:latin typeface="Arial"/>
              </a:rPr>
              <a:t>Standard plan, next business day response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76488" y="3755063"/>
            <a:ext cx="1731264" cy="45668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3013"/>
              </a:lnSpc>
              <a:spcBef>
                <a:spcPts val="0"/>
              </a:spcBef>
              <a:spcAft>
                <a:spcPts val="0"/>
              </a:spcAft>
            </a:pPr>
            <a:r>
              <a:rPr sz="2242" b="1">
                <a:solidFill>
                  <a:srgbClr val="00272C"/>
                </a:solidFill>
                <a:latin typeface="Arial"/>
              </a:rPr>
              <a:t>$89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15956" y="3829993"/>
            <a:ext cx="1190244" cy="2523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64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24">
                <a:solidFill>
                  <a:srgbClr val="476467"/>
                </a:solidFill>
                <a:latin typeface="Consolas"/>
              </a:rPr>
              <a:t>PER MONTH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5800" y="41103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5800" y="4245174"/>
            <a:ext cx="3246120" cy="36057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79"/>
              </a:lnSpc>
              <a:spcBef>
                <a:spcPts val="0"/>
              </a:spcBef>
              <a:spcAft>
                <a:spcPts val="0"/>
              </a:spcAft>
            </a:pPr>
            <a:r>
              <a:rPr sz="1770" b="1">
                <a:solidFill>
                  <a:srgbClr val="00272C"/>
                </a:solidFill>
                <a:latin typeface="Arial"/>
              </a:rPr>
              <a:t>Atlas Care Plus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040124" y="4275146"/>
            <a:ext cx="4328160" cy="3215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48"/>
              </a:lnSpc>
              <a:spcBef>
                <a:spcPts val="0"/>
              </a:spcBef>
              <a:spcAft>
                <a:spcPts val="0"/>
              </a:spcAft>
            </a:pPr>
            <a:r>
              <a:rPr sz="1475" b="0">
                <a:solidFill>
                  <a:srgbClr val="476467"/>
                </a:solidFill>
                <a:latin typeface="Arial"/>
              </a:rPr>
              <a:t>Priority plan, 4 business hour response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476488" y="4230188"/>
            <a:ext cx="1731264" cy="45668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3013"/>
              </a:lnSpc>
              <a:spcBef>
                <a:spcPts val="0"/>
              </a:spcBef>
              <a:spcAft>
                <a:spcPts val="0"/>
              </a:spcAft>
            </a:pPr>
            <a:r>
              <a:rPr sz="2242" b="1">
                <a:solidFill>
                  <a:srgbClr val="00272C"/>
                </a:solidFill>
                <a:latin typeface="Arial"/>
              </a:rPr>
              <a:t>$149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315956" y="4305118"/>
            <a:ext cx="1190244" cy="2523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64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24">
                <a:solidFill>
                  <a:srgbClr val="476467"/>
                </a:solidFill>
                <a:latin typeface="Consolas"/>
              </a:rPr>
              <a:t>PER MONTH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5800" y="4585425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85800" y="4720299"/>
            <a:ext cx="3246120" cy="36057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79"/>
              </a:lnSpc>
              <a:spcBef>
                <a:spcPts val="0"/>
              </a:spcBef>
              <a:spcAft>
                <a:spcPts val="0"/>
              </a:spcAft>
            </a:pPr>
            <a:r>
              <a:rPr sz="1770" b="1">
                <a:solidFill>
                  <a:srgbClr val="00272C"/>
                </a:solidFill>
                <a:latin typeface="Arial"/>
              </a:rPr>
              <a:t>Calibration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040124" y="4750271"/>
            <a:ext cx="4328160" cy="3215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48"/>
              </a:lnSpc>
              <a:spcBef>
                <a:spcPts val="0"/>
              </a:spcBef>
              <a:spcAft>
                <a:spcPts val="0"/>
              </a:spcAft>
            </a:pPr>
            <a:r>
              <a:rPr sz="1475" b="0">
                <a:solidFill>
                  <a:srgbClr val="476467"/>
                </a:solidFill>
                <a:latin typeface="Arial"/>
              </a:rPr>
              <a:t>Per unit, 3 business day turnaround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76488" y="4705313"/>
            <a:ext cx="1731264" cy="45668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3013"/>
              </a:lnSpc>
              <a:spcBef>
                <a:spcPts val="0"/>
              </a:spcBef>
              <a:spcAft>
                <a:spcPts val="0"/>
              </a:spcAft>
            </a:pPr>
            <a:r>
              <a:rPr sz="2242" b="1">
                <a:solidFill>
                  <a:srgbClr val="00272C"/>
                </a:solidFill>
                <a:latin typeface="Arial"/>
              </a:rPr>
              <a:t>$180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315956" y="4780243"/>
            <a:ext cx="1190244" cy="2523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64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24">
                <a:solidFill>
                  <a:srgbClr val="476467"/>
                </a:solidFill>
                <a:latin typeface="Consolas"/>
              </a:rPr>
              <a:t>PER UNIT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85800" y="506055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85800" y="5195424"/>
            <a:ext cx="3246120" cy="36057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79"/>
              </a:lnSpc>
              <a:spcBef>
                <a:spcPts val="0"/>
              </a:spcBef>
              <a:spcAft>
                <a:spcPts val="0"/>
              </a:spcAft>
            </a:pPr>
            <a:r>
              <a:rPr sz="1770" b="1">
                <a:solidFill>
                  <a:srgbClr val="00272C"/>
                </a:solidFill>
                <a:latin typeface="Arial"/>
              </a:rPr>
              <a:t>On-site training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040124" y="5225396"/>
            <a:ext cx="4328160" cy="3215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48"/>
              </a:lnSpc>
              <a:spcBef>
                <a:spcPts val="0"/>
              </a:spcBef>
              <a:spcAft>
                <a:spcPts val="0"/>
              </a:spcAft>
            </a:pPr>
            <a:r>
              <a:rPr sz="1475" b="0">
                <a:solidFill>
                  <a:srgbClr val="476467"/>
                </a:solidFill>
                <a:latin typeface="Arial"/>
              </a:rPr>
              <a:t>Up to 8 attendees, travel billed at cost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76488" y="5180438"/>
            <a:ext cx="1731264" cy="45668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3013"/>
              </a:lnSpc>
              <a:spcBef>
                <a:spcPts val="0"/>
              </a:spcBef>
              <a:spcAft>
                <a:spcPts val="0"/>
              </a:spcAft>
            </a:pPr>
            <a:r>
              <a:rPr sz="2242" b="1">
                <a:solidFill>
                  <a:srgbClr val="00272C"/>
                </a:solidFill>
                <a:latin typeface="Arial"/>
              </a:rPr>
              <a:t>$650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315956" y="5255368"/>
            <a:ext cx="1190244" cy="2523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64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24">
                <a:solidFill>
                  <a:srgbClr val="476467"/>
                </a:solidFill>
                <a:latin typeface="Consolas"/>
              </a:rPr>
              <a:t>PER DAY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85800" y="5535676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85800" y="5745480"/>
            <a:ext cx="8656320" cy="28441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21"/>
              </a:lnSpc>
              <a:spcBef>
                <a:spcPts val="0"/>
              </a:spcBef>
              <a:spcAft>
                <a:spcPts val="0"/>
              </a:spcAft>
            </a:pPr>
            <a:r>
              <a:rPr sz="1225" b="0">
                <a:solidFill>
                  <a:srgbClr val="476467"/>
                </a:solidFill>
                <a:latin typeface="Arial"/>
              </a:rPr>
              <a:t>Partner pricing for Northlight Group sites is set in the partnership schedule and is not shown here.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476467"/>
                </a:solidFill>
                <a:latin typeface="Consolas"/>
              </a:rP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6447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45"/>
              </a:lnSpc>
              <a:spcBef>
                <a:spcPts val="0"/>
              </a:spcBef>
              <a:spcAft>
                <a:spcPts val="0"/>
              </a:spcAft>
            </a:pPr>
            <a:r>
              <a:rPr sz="1298" b="0" spc="156">
                <a:solidFill>
                  <a:srgbClr val="245D63"/>
                </a:solidFill>
                <a:latin typeface="Consolas"/>
              </a:rPr>
              <a:t>NEXT THREE QUARTERS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7944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212"/>
              </a:lnSpc>
              <a:spcBef>
                <a:spcPts val="0"/>
              </a:spcBef>
              <a:spcAft>
                <a:spcPts val="0"/>
              </a:spcAft>
            </a:pPr>
            <a:r>
              <a:rPr sz="4011" b="1">
                <a:solidFill>
                  <a:srgbClr val="00272C"/>
                </a:solidFill>
                <a:latin typeface="Arial"/>
              </a:rPr>
              <a:t>What we are committing to, and when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2260600"/>
            <a:ext cx="3029711" cy="2523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64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49">
                <a:solidFill>
                  <a:srgbClr val="FF6B1C"/>
                </a:solidFill>
                <a:latin typeface="Consolas"/>
              </a:rPr>
              <a:t>Q4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66944" y="2260600"/>
            <a:ext cx="3029711" cy="2523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64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49">
                <a:solidFill>
                  <a:srgbClr val="476467"/>
                </a:solidFill>
                <a:latin typeface="Consolas"/>
              </a:rPr>
              <a:t>Q1 2027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76488" y="2260600"/>
            <a:ext cx="3029711" cy="2523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64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49">
                <a:solidFill>
                  <a:srgbClr val="476467"/>
                </a:solidFill>
                <a:latin typeface="Consolas"/>
              </a:rPr>
              <a:t>Q2 2027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25654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805176"/>
            <a:ext cx="1219200" cy="36057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79"/>
              </a:lnSpc>
              <a:spcBef>
                <a:spcPts val="0"/>
              </a:spcBef>
              <a:spcAft>
                <a:spcPts val="0"/>
              </a:spcAft>
            </a:pPr>
            <a:r>
              <a:rPr sz="1770" b="1">
                <a:solidFill>
                  <a:srgbClr val="00272C"/>
                </a:solidFill>
                <a:latin typeface="Arial"/>
              </a:rPr>
              <a:t>Supply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057400" y="2745232"/>
            <a:ext cx="3029711" cy="711030"/>
          </a:xfrm>
          <a:prstGeom prst="roundRect">
            <a:avLst>
              <a:gd name="adj" fmla="val 17861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52218" y="2925064"/>
            <a:ext cx="2640075" cy="2864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35"/>
              </a:lnSpc>
              <a:spcBef>
                <a:spcPts val="0"/>
              </a:spcBef>
              <a:spcAft>
                <a:spcPts val="0"/>
              </a:spcAft>
            </a:pPr>
            <a:r>
              <a:rPr sz="1234" b="0">
                <a:solidFill>
                  <a:srgbClr val="00272C"/>
                </a:solidFill>
                <a:latin typeface="Arial"/>
              </a:rPr>
              <a:t>Second housing source at first article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266944" y="2745232"/>
            <a:ext cx="3029711" cy="711030"/>
          </a:xfrm>
          <a:prstGeom prst="roundRect">
            <a:avLst>
              <a:gd name="adj" fmla="val 17861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61761" y="2925064"/>
            <a:ext cx="2640075" cy="35608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405"/>
              </a:lnSpc>
              <a:spcBef>
                <a:spcPts val="0"/>
              </a:spcBef>
              <a:spcAft>
                <a:spcPts val="0"/>
              </a:spcAft>
            </a:pPr>
            <a:r>
              <a:rPr sz="1534" b="0">
                <a:solidFill>
                  <a:srgbClr val="00272C"/>
                </a:solidFill>
                <a:latin typeface="Arial"/>
              </a:rPr>
              <a:t>Bench backlog back to 5 days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476488" y="2745232"/>
            <a:ext cx="3029711" cy="711030"/>
          </a:xfrm>
          <a:prstGeom prst="roundRect">
            <a:avLst>
              <a:gd name="adj" fmla="val 17861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71306" y="2925064"/>
            <a:ext cx="2640075" cy="30973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92"/>
              </a:lnSpc>
              <a:spcBef>
                <a:spcPts val="0"/>
              </a:spcBef>
              <a:spcAft>
                <a:spcPts val="0"/>
              </a:spcAft>
            </a:pPr>
            <a:r>
              <a:rPr sz="1334" b="0">
                <a:solidFill>
                  <a:srgbClr val="00272C"/>
                </a:solidFill>
                <a:latin typeface="Arial"/>
              </a:rPr>
              <a:t>Regional stocking in all six regions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" y="3666066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85800" y="3905842"/>
            <a:ext cx="1219200" cy="36057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79"/>
              </a:lnSpc>
              <a:spcBef>
                <a:spcPts val="0"/>
              </a:spcBef>
              <a:spcAft>
                <a:spcPts val="0"/>
              </a:spcAft>
            </a:pPr>
            <a:r>
              <a:rPr sz="1770" b="1">
                <a:solidFill>
                  <a:srgbClr val="00272C"/>
                </a:solidFill>
                <a:latin typeface="Arial"/>
              </a:rPr>
              <a:t>Service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57400" y="3845898"/>
            <a:ext cx="3029711" cy="711030"/>
          </a:xfrm>
          <a:prstGeom prst="roundRect">
            <a:avLst>
              <a:gd name="adj" fmla="val 17861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252218" y="4025730"/>
            <a:ext cx="2640075" cy="27493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57"/>
              </a:lnSpc>
              <a:spcBef>
                <a:spcPts val="0"/>
              </a:spcBef>
              <a:spcAft>
                <a:spcPts val="0"/>
              </a:spcAft>
            </a:pPr>
            <a:r>
              <a:rPr sz="1184" b="0">
                <a:solidFill>
                  <a:srgbClr val="00272C"/>
                </a:solidFill>
                <a:latin typeface="Arial"/>
              </a:rPr>
              <a:t>Calibration slots published 60 days out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266944" y="3845898"/>
            <a:ext cx="3029711" cy="711030"/>
          </a:xfrm>
          <a:prstGeom prst="roundRect">
            <a:avLst>
              <a:gd name="adj" fmla="val 17861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61761" y="4025730"/>
            <a:ext cx="2640075" cy="32128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70"/>
              </a:lnSpc>
              <a:spcBef>
                <a:spcPts val="0"/>
              </a:spcBef>
              <a:spcAft>
                <a:spcPts val="0"/>
              </a:spcAft>
            </a:pPr>
            <a:r>
              <a:rPr sz="1384" b="0">
                <a:solidFill>
                  <a:srgbClr val="00272C"/>
                </a:solidFill>
                <a:latin typeface="Arial"/>
              </a:rPr>
              <a:t>Field visit scheduling in the portal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476488" y="3845898"/>
            <a:ext cx="3029711" cy="711030"/>
          </a:xfrm>
          <a:prstGeom prst="roundRect">
            <a:avLst>
              <a:gd name="adj" fmla="val 17861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671306" y="4025730"/>
            <a:ext cx="2640075" cy="3445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27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00272C"/>
                </a:solidFill>
                <a:latin typeface="Arial"/>
              </a:rPr>
              <a:t>Unit history export for partners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85800" y="4766733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85800" y="5006509"/>
            <a:ext cx="1219200" cy="32997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77"/>
              </a:lnSpc>
              <a:spcBef>
                <a:spcPts val="0"/>
              </a:spcBef>
              <a:spcAft>
                <a:spcPts val="0"/>
              </a:spcAft>
            </a:pPr>
            <a:r>
              <a:rPr sz="1620" b="1">
                <a:solidFill>
                  <a:srgbClr val="00272C"/>
                </a:solidFill>
                <a:latin typeface="Arial"/>
              </a:rPr>
              <a:t>Commercial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057400" y="4946565"/>
            <a:ext cx="3029711" cy="711030"/>
          </a:xfrm>
          <a:prstGeom prst="roundRect">
            <a:avLst>
              <a:gd name="adj" fmla="val 17861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252218" y="5126397"/>
            <a:ext cx="2640075" cy="32128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70"/>
              </a:lnSpc>
              <a:spcBef>
                <a:spcPts val="0"/>
              </a:spcBef>
              <a:spcAft>
                <a:spcPts val="0"/>
              </a:spcAft>
            </a:pPr>
            <a:r>
              <a:rPr sz="1384" b="0">
                <a:solidFill>
                  <a:srgbClr val="00272C"/>
                </a:solidFill>
                <a:latin typeface="Arial"/>
              </a:rPr>
              <a:t>Training bundle pricing published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266944" y="4946565"/>
            <a:ext cx="3029711" cy="711030"/>
          </a:xfrm>
          <a:prstGeom prst="roundRect">
            <a:avLst>
              <a:gd name="adj" fmla="val 17861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461761" y="5126397"/>
            <a:ext cx="2640075" cy="32128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70"/>
              </a:lnSpc>
              <a:spcBef>
                <a:spcPts val="0"/>
              </a:spcBef>
              <a:spcAft>
                <a:spcPts val="0"/>
              </a:spcAft>
            </a:pPr>
            <a:r>
              <a:rPr sz="1384" b="0">
                <a:solidFill>
                  <a:srgbClr val="00272C"/>
                </a:solidFill>
                <a:latin typeface="Arial"/>
              </a:rPr>
              <a:t>Annual plan option for Atlas Care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476488" y="4946565"/>
            <a:ext cx="3029711" cy="711030"/>
          </a:xfrm>
          <a:prstGeom prst="roundRect">
            <a:avLst>
              <a:gd name="adj" fmla="val 17861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671306" y="5126397"/>
            <a:ext cx="2640075" cy="27493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57"/>
              </a:lnSpc>
              <a:spcBef>
                <a:spcPts val="0"/>
              </a:spcBef>
              <a:spcAft>
                <a:spcPts val="0"/>
              </a:spcAft>
            </a:pPr>
            <a:r>
              <a:rPr sz="1184" b="0">
                <a:solidFill>
                  <a:srgbClr val="00272C"/>
                </a:solidFill>
                <a:latin typeface="Arial"/>
              </a:rPr>
              <a:t>Partner price sheet on a fixed calendar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476467"/>
                </a:solidFill>
                <a:latin typeface="Consolas"/>
              </a:rP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77800" cy="68580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219200" y="1905000"/>
            <a:ext cx="10058400" cy="3045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30"/>
              </a:lnSpc>
              <a:spcBef>
                <a:spcPts val="0"/>
              </a:spcBef>
              <a:spcAft>
                <a:spcPts val="0"/>
              </a:spcAft>
            </a:pPr>
            <a:r>
              <a:rPr sz="1416" b="0" spc="198">
                <a:solidFill>
                  <a:srgbClr val="A8B6B7"/>
                </a:solidFill>
                <a:latin typeface="Consolas"/>
              </a:rPr>
              <a:t>THE ASK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9200" y="2336800"/>
            <a:ext cx="9956800" cy="184637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6608"/>
              </a:lnSpc>
              <a:spcBef>
                <a:spcPts val="0"/>
              </a:spcBef>
              <a:spcAft>
                <a:spcPts val="0"/>
              </a:spcAft>
            </a:pPr>
            <a:r>
              <a:rPr sz="5086" b="1">
                <a:solidFill>
                  <a:srgbClr val="FFFFFF"/>
                </a:solidFill>
                <a:latin typeface="Arial"/>
              </a:rPr>
              <a:t>Approve the Field Kit allocation
rule before October 1.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19200" y="4542835"/>
            <a:ext cx="6770624" cy="89377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258"/>
              </a:lnSpc>
              <a:spcBef>
                <a:spcPts val="0"/>
              </a:spcBef>
              <a:spcAft>
                <a:spcPts val="0"/>
              </a:spcAft>
            </a:pPr>
            <a:r>
              <a:rPr sz="2005" b="0">
                <a:solidFill>
                  <a:srgbClr val="9FB4B6"/>
                </a:solidFill>
                <a:latin typeface="Arial"/>
              </a:rPr>
              <a:t>Everything else on the list can wait a quarter. This one
cannot.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6447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45"/>
              </a:lnSpc>
              <a:spcBef>
                <a:spcPts val="0"/>
              </a:spcBef>
              <a:spcAft>
                <a:spcPts val="0"/>
              </a:spcAft>
            </a:pPr>
            <a:r>
              <a:rPr sz="1298" b="0" spc="156">
                <a:solidFill>
                  <a:srgbClr val="A8B6B7"/>
                </a:solidFill>
                <a:latin typeface="Consolas"/>
              </a:rPr>
              <a:t>NEXT STEPS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7944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212"/>
              </a:lnSpc>
              <a:spcBef>
                <a:spcPts val="0"/>
              </a:spcBef>
              <a:spcAft>
                <a:spcPts val="0"/>
              </a:spcAft>
            </a:pPr>
            <a:r>
              <a:rPr sz="4011" b="1">
                <a:solidFill>
                  <a:srgbClr val="FFFFFF"/>
                </a:solidFill>
                <a:latin typeface="Arial"/>
              </a:rPr>
              <a:t>Four decisions, one owner each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3368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85800" y="2636520"/>
            <a:ext cx="101600" cy="101600"/>
          </a:xfrm>
          <a:prstGeom prst="ellipse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90600" y="2531618"/>
            <a:ext cx="6059424" cy="4695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114"/>
              </a:lnSpc>
              <a:spcBef>
                <a:spcPts val="0"/>
              </a:spcBef>
              <a:spcAft>
                <a:spcPts val="0"/>
              </a:spcAft>
            </a:pPr>
            <a:r>
              <a:rPr sz="2242" b="1">
                <a:solidFill>
                  <a:srgbClr val="FFFFFF"/>
                </a:solidFill>
                <a:latin typeface="Arial"/>
              </a:rPr>
              <a:t>Approve the Field Kit allocation rule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94448" y="2624315"/>
            <a:ext cx="2596896" cy="33437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sz="1534" b="0">
                <a:solidFill>
                  <a:srgbClr val="9FB4B6"/>
                </a:solidFill>
                <a:latin typeface="Arial"/>
              </a:rPr>
              <a:t>Dana Whitfield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07752" y="2642982"/>
            <a:ext cx="1298448" cy="3086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062"/>
              </a:lnSpc>
              <a:spcBef>
                <a:spcPts val="0"/>
              </a:spcBef>
              <a:spcAft>
                <a:spcPts val="0"/>
              </a:spcAft>
            </a:pPr>
            <a:r>
              <a:rPr sz="1416" b="0" spc="142">
                <a:solidFill>
                  <a:srgbClr val="FF6B1C"/>
                </a:solidFill>
                <a:latin typeface="Consolas"/>
              </a:rPr>
              <a:t>OCT 1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32131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685800" y="3512820"/>
            <a:ext cx="101600" cy="101600"/>
          </a:xfrm>
          <a:prstGeom prst="ellipse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0600" y="3407917"/>
            <a:ext cx="6059424" cy="4695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114"/>
              </a:lnSpc>
              <a:spcBef>
                <a:spcPts val="0"/>
              </a:spcBef>
              <a:spcAft>
                <a:spcPts val="0"/>
              </a:spcAft>
            </a:pPr>
            <a:r>
              <a:rPr sz="2242" b="1">
                <a:solidFill>
                  <a:srgbClr val="FFFFFF"/>
                </a:solidFill>
                <a:latin typeface="Arial"/>
              </a:rPr>
              <a:t>Sign off the regional stocking plan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94448" y="3500615"/>
            <a:ext cx="2596896" cy="33437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sz="1534" b="0">
                <a:solidFill>
                  <a:srgbClr val="9FB4B6"/>
                </a:solidFill>
                <a:latin typeface="Arial"/>
              </a:rPr>
              <a:t>Morgan Reyes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07752" y="3519282"/>
            <a:ext cx="1298448" cy="3086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062"/>
              </a:lnSpc>
              <a:spcBef>
                <a:spcPts val="0"/>
              </a:spcBef>
              <a:spcAft>
                <a:spcPts val="0"/>
              </a:spcAft>
            </a:pPr>
            <a:r>
              <a:rPr sz="1416" b="0" spc="142">
                <a:solidFill>
                  <a:srgbClr val="9FB4B6"/>
                </a:solidFill>
                <a:latin typeface="Consolas"/>
              </a:rPr>
              <a:t>OCT 15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5800" y="40894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85800" y="4389120"/>
            <a:ext cx="101600" cy="101600"/>
          </a:xfrm>
          <a:prstGeom prst="ellipse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90600" y="4284218"/>
            <a:ext cx="6059424" cy="4695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114"/>
              </a:lnSpc>
              <a:spcBef>
                <a:spcPts val="0"/>
              </a:spcBef>
              <a:spcAft>
                <a:spcPts val="0"/>
              </a:spcAft>
            </a:pPr>
            <a:r>
              <a:rPr sz="2242" b="1">
                <a:solidFill>
                  <a:srgbClr val="FFFFFF"/>
                </a:solidFill>
                <a:latin typeface="Arial"/>
              </a:rPr>
              <a:t>Confirm the training bundle price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94448" y="4376915"/>
            <a:ext cx="2596896" cy="33437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sz="1534" b="0">
                <a:solidFill>
                  <a:srgbClr val="9FB4B6"/>
                </a:solidFill>
                <a:latin typeface="Arial"/>
              </a:rPr>
              <a:t>Sami Torres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207752" y="4395582"/>
            <a:ext cx="1298448" cy="3086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062"/>
              </a:lnSpc>
              <a:spcBef>
                <a:spcPts val="0"/>
              </a:spcBef>
              <a:spcAft>
                <a:spcPts val="0"/>
              </a:spcAft>
            </a:pPr>
            <a:r>
              <a:rPr sz="1416" b="0" spc="142">
                <a:solidFill>
                  <a:srgbClr val="9FB4B6"/>
                </a:solidFill>
                <a:latin typeface="Consolas"/>
              </a:rPr>
              <a:t>OCT 22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49657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685800" y="5265420"/>
            <a:ext cx="101600" cy="101600"/>
          </a:xfrm>
          <a:prstGeom prst="ellipse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90600" y="5160518"/>
            <a:ext cx="6059424" cy="4695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114"/>
              </a:lnSpc>
              <a:spcBef>
                <a:spcPts val="0"/>
              </a:spcBef>
              <a:spcAft>
                <a:spcPts val="0"/>
              </a:spcAft>
            </a:pPr>
            <a:r>
              <a:rPr sz="2242" b="1">
                <a:solidFill>
                  <a:srgbClr val="FFFFFF"/>
                </a:solidFill>
                <a:latin typeface="Arial"/>
              </a:rPr>
              <a:t>Set the next review date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94448" y="5253215"/>
            <a:ext cx="2596896" cy="33437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sz="1534" b="0">
                <a:solidFill>
                  <a:srgbClr val="9FB4B6"/>
                </a:solidFill>
                <a:latin typeface="Arial"/>
              </a:rPr>
              <a:t>Jordan Vale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207752" y="5271882"/>
            <a:ext cx="1298448" cy="3086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062"/>
              </a:lnSpc>
              <a:spcBef>
                <a:spcPts val="0"/>
              </a:spcBef>
              <a:spcAft>
                <a:spcPts val="0"/>
              </a:spcAft>
            </a:pPr>
            <a:r>
              <a:rPr sz="1416" b="0" spc="142">
                <a:solidFill>
                  <a:srgbClr val="9FB4B6"/>
                </a:solidFill>
                <a:latin typeface="Consolas"/>
              </a:rPr>
              <a:t>OCT 31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9FB4B6"/>
                </a:solidFill>
                <a:latin typeface="Consolas"/>
              </a:rPr>
              <a:t>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2641600"/>
            <a:ext cx="10820400" cy="3045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30"/>
              </a:lnSpc>
              <a:spcBef>
                <a:spcPts val="0"/>
              </a:spcBef>
              <a:spcAft>
                <a:spcPts val="0"/>
              </a:spcAft>
            </a:pPr>
            <a:r>
              <a:rPr sz="1416" b="0" spc="198">
                <a:solidFill>
                  <a:srgbClr val="A8B6B7"/>
                </a:solidFill>
                <a:latin typeface="Consolas"/>
              </a:rPr>
              <a:t>APPENDIX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2997200"/>
            <a:ext cx="9144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3276600"/>
            <a:ext cx="7574280" cy="185520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6629"/>
              </a:lnSpc>
              <a:spcBef>
                <a:spcPts val="0"/>
              </a:spcBef>
              <a:spcAft>
                <a:spcPts val="0"/>
              </a:spcAft>
            </a:pPr>
            <a:r>
              <a:rPr sz="5192" b="1">
                <a:solidFill>
                  <a:srgbClr val="FFFFFF"/>
                </a:solidFill>
                <a:latin typeface="Arial"/>
              </a:rPr>
              <a:t>Source tables and
detail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5401553"/>
            <a:ext cx="6059424" cy="63261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06"/>
              </a:lnSpc>
              <a:spcBef>
                <a:spcPts val="0"/>
              </a:spcBef>
              <a:spcAft>
                <a:spcPts val="0"/>
              </a:spcAft>
            </a:pPr>
            <a:r>
              <a:rPr sz="1420" b="0">
                <a:solidFill>
                  <a:srgbClr val="9FB4B6"/>
                </a:solidFill>
                <a:latin typeface="Arial"/>
              </a:rPr>
              <a:t>Everything from here forward is reference. Nothing in the appendix
changes a number in the body.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9FB4B6"/>
                </a:solidFill>
                <a:latin typeface="Consolas"/>
              </a:rPr>
              <a:t>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2463800"/>
            <a:ext cx="1905000" cy="17758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651"/>
              </a:lnSpc>
              <a:spcBef>
                <a:spcPts val="0"/>
              </a:spcBef>
              <a:spcAft>
                <a:spcPts val="0"/>
              </a:spcAft>
            </a:pPr>
            <a:r>
              <a:rPr sz="8968" b="1">
                <a:solidFill>
                  <a:srgbClr val="9FB4B6"/>
                </a:solidFill>
                <a:latin typeface="Arial"/>
              </a:rPr>
              <a:t>01</a:t>
            </a:r>
          </a:p>
        </p:txBody>
      </p:sp>
      <p:sp>
        <p:nvSpPr>
          <p:cNvPr id="3" name="Rectangle 2"/>
          <p:cNvSpPr/>
          <p:nvPr/>
        </p:nvSpPr>
        <p:spPr>
          <a:xfrm>
            <a:off x="2844800" y="2413000"/>
            <a:ext cx="12700" cy="24130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302000" y="2489200"/>
            <a:ext cx="7696200" cy="107483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7052"/>
              </a:lnSpc>
              <a:spcBef>
                <a:spcPts val="0"/>
              </a:spcBef>
              <a:spcAft>
                <a:spcPts val="0"/>
              </a:spcAft>
            </a:pPr>
            <a:r>
              <a:rPr sz="5428" b="1">
                <a:solidFill>
                  <a:srgbClr val="FFFFFF"/>
                </a:solidFill>
                <a:latin typeface="Arial"/>
              </a:rPr>
              <a:t>Where the line stands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2000" y="3773840"/>
            <a:ext cx="6399276" cy="45172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066"/>
              </a:lnSpc>
              <a:spcBef>
                <a:spcPts val="0"/>
              </a:spcBef>
              <a:spcAft>
                <a:spcPts val="0"/>
              </a:spcAft>
            </a:pPr>
            <a:r>
              <a:rPr sz="1888" b="0">
                <a:solidFill>
                  <a:srgbClr val="9FB4B6"/>
                </a:solidFill>
                <a:latin typeface="Arial"/>
              </a:rPr>
              <a:t>Units, revenue, and the mix that moved this quarter.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5740400"/>
            <a:ext cx="2628900" cy="508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416300" y="5740400"/>
            <a:ext cx="2628900" cy="508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146800" y="5740400"/>
            <a:ext cx="2628900" cy="508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877300" y="5740400"/>
            <a:ext cx="2628900" cy="508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9FB4B6"/>
                </a:solidFill>
                <a:latin typeface="Consolas"/>
              </a:rP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6447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45"/>
              </a:lnSpc>
              <a:spcBef>
                <a:spcPts val="0"/>
              </a:spcBef>
              <a:spcAft>
                <a:spcPts val="0"/>
              </a:spcAft>
            </a:pPr>
            <a:r>
              <a:rPr sz="1298" b="0" spc="156">
                <a:solidFill>
                  <a:srgbClr val="A8B6B7"/>
                </a:solidFill>
                <a:latin typeface="Consolas"/>
              </a:rPr>
              <a:t>CONTACT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7944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212"/>
              </a:lnSpc>
              <a:spcBef>
                <a:spcPts val="0"/>
              </a:spcBef>
              <a:spcAft>
                <a:spcPts val="0"/>
              </a:spcAft>
            </a:pPr>
            <a:r>
              <a:rPr sz="4011" b="1">
                <a:solidFill>
                  <a:srgbClr val="FFFFFF"/>
                </a:solidFill>
                <a:latin typeface="Arial"/>
              </a:rPr>
              <a:t>Where to send the next question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36800"/>
            <a:ext cx="3426967" cy="2667508"/>
          </a:xfrm>
          <a:prstGeom prst="roundRect">
            <a:avLst>
              <a:gd name="adj" fmla="val 5713"/>
            </a:avLst>
          </a:prstGeom>
          <a:solidFill>
            <a:srgbClr val="0B3A40"/>
          </a:solidFill>
          <a:ln w="19050">
            <a:solidFill>
              <a:srgbClr val="FF6B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85519" y="2606548"/>
            <a:ext cx="2827528" cy="45033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963"/>
              </a:lnSpc>
              <a:spcBef>
                <a:spcPts val="0"/>
              </a:spcBef>
              <a:spcAft>
                <a:spcPts val="0"/>
              </a:spcAft>
            </a:pPr>
            <a:r>
              <a:rPr sz="2242" b="1">
                <a:solidFill>
                  <a:srgbClr val="FFFFFF"/>
                </a:solidFill>
                <a:latin typeface="Arial"/>
              </a:rPr>
              <a:t>Jordan Vale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5519" y="3116823"/>
            <a:ext cx="2827528" cy="2700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04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24">
                <a:solidFill>
                  <a:srgbClr val="9FB4B6"/>
                </a:solidFill>
                <a:latin typeface="Consolas"/>
              </a:rPr>
              <a:t>ACCOUNT MANAGER</a:t>
            </a:r>
          </a:p>
        </p:txBody>
      </p:sp>
      <p:sp>
        <p:nvSpPr>
          <p:cNvPr id="7" name="Rectangle 6"/>
          <p:cNvSpPr/>
          <p:nvPr/>
        </p:nvSpPr>
        <p:spPr>
          <a:xfrm>
            <a:off x="985519" y="3536703"/>
            <a:ext cx="2827528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85519" y="3686563"/>
            <a:ext cx="2827528" cy="56601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52"/>
              </a:lnSpc>
              <a:spcBef>
                <a:spcPts val="0"/>
              </a:spcBef>
              <a:spcAft>
                <a:spcPts val="0"/>
              </a:spcAft>
            </a:pPr>
            <a:r>
              <a:rPr sz="1357" b="0">
                <a:solidFill>
                  <a:srgbClr val="FFFFFF"/>
                </a:solidFill>
                <a:latin typeface="Arial"/>
              </a:rPr>
              <a:t>jordan.vale@apexinstruments.exam
ple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5519" y="4342495"/>
            <a:ext cx="2827528" cy="3215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48"/>
              </a:lnSpc>
              <a:spcBef>
                <a:spcPts val="0"/>
              </a:spcBef>
              <a:spcAft>
                <a:spcPts val="0"/>
              </a:spcAft>
            </a:pPr>
            <a:r>
              <a:rPr sz="1475" b="0">
                <a:solidFill>
                  <a:srgbClr val="9FB4B6"/>
                </a:solidFill>
                <a:latin typeface="Consolas"/>
              </a:rPr>
              <a:t>(555) 010-0100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82516" y="2336800"/>
            <a:ext cx="3426967" cy="2667508"/>
          </a:xfrm>
          <a:prstGeom prst="roundRect">
            <a:avLst>
              <a:gd name="adj" fmla="val 5713"/>
            </a:avLst>
          </a:prstGeom>
          <a:solidFill>
            <a:srgbClr val="0B3A40"/>
          </a:solidFill>
          <a:ln w="12700">
            <a:solidFill>
              <a:srgbClr val="1E50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82236" y="2606548"/>
            <a:ext cx="2827528" cy="45033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963"/>
              </a:lnSpc>
              <a:spcBef>
                <a:spcPts val="0"/>
              </a:spcBef>
              <a:spcAft>
                <a:spcPts val="0"/>
              </a:spcAft>
            </a:pPr>
            <a:r>
              <a:rPr sz="2242" b="1">
                <a:solidFill>
                  <a:srgbClr val="FFFFFF"/>
                </a:solidFill>
                <a:latin typeface="Arial"/>
              </a:rPr>
              <a:t>Avery Kellen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82236" y="3116823"/>
            <a:ext cx="2827528" cy="2700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04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24">
                <a:solidFill>
                  <a:srgbClr val="9FB4B6"/>
                </a:solidFill>
                <a:latin typeface="Consolas"/>
              </a:rPr>
              <a:t>CUSTOMER SUCCESS LEAD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682236" y="3536703"/>
            <a:ext cx="2827528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82236" y="3686563"/>
            <a:ext cx="2827528" cy="56601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52"/>
              </a:lnSpc>
              <a:spcBef>
                <a:spcPts val="0"/>
              </a:spcBef>
              <a:spcAft>
                <a:spcPts val="0"/>
              </a:spcAft>
            </a:pPr>
            <a:r>
              <a:rPr sz="1357" b="0">
                <a:solidFill>
                  <a:srgbClr val="FFFFFF"/>
                </a:solidFill>
                <a:latin typeface="Arial"/>
              </a:rPr>
              <a:t>avery.kellen@apexinstruments.exa
mple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82236" y="4342495"/>
            <a:ext cx="2827528" cy="3215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48"/>
              </a:lnSpc>
              <a:spcBef>
                <a:spcPts val="0"/>
              </a:spcBef>
              <a:spcAft>
                <a:spcPts val="0"/>
              </a:spcAft>
            </a:pPr>
            <a:r>
              <a:rPr sz="1475" b="0">
                <a:solidFill>
                  <a:srgbClr val="9FB4B6"/>
                </a:solidFill>
                <a:latin typeface="Consolas"/>
              </a:rPr>
              <a:t>(555) 010-0142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079232" y="2336800"/>
            <a:ext cx="3426967" cy="2667508"/>
          </a:xfrm>
          <a:prstGeom prst="roundRect">
            <a:avLst>
              <a:gd name="adj" fmla="val 5713"/>
            </a:avLst>
          </a:prstGeom>
          <a:solidFill>
            <a:srgbClr val="0B3A40"/>
          </a:solidFill>
          <a:ln w="12700">
            <a:solidFill>
              <a:srgbClr val="1E50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378952" y="2606548"/>
            <a:ext cx="2827528" cy="45033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963"/>
              </a:lnSpc>
              <a:spcBef>
                <a:spcPts val="0"/>
              </a:spcBef>
              <a:spcAft>
                <a:spcPts val="0"/>
              </a:spcAft>
            </a:pPr>
            <a:r>
              <a:rPr sz="2242" b="1">
                <a:solidFill>
                  <a:srgbClr val="FFFFFF"/>
                </a:solidFill>
                <a:latin typeface="Arial"/>
              </a:rPr>
              <a:t>Morgan Reyes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78952" y="3116823"/>
            <a:ext cx="2827528" cy="2700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04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24">
                <a:solidFill>
                  <a:srgbClr val="9FB4B6"/>
                </a:solidFill>
                <a:latin typeface="Consolas"/>
              </a:rPr>
              <a:t>OPERATIONS LEAD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378952" y="3536703"/>
            <a:ext cx="2827528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378952" y="3686563"/>
            <a:ext cx="2827528" cy="56601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52"/>
              </a:lnSpc>
              <a:spcBef>
                <a:spcPts val="0"/>
              </a:spcBef>
              <a:spcAft>
                <a:spcPts val="0"/>
              </a:spcAft>
            </a:pPr>
            <a:r>
              <a:rPr sz="1357" b="0">
                <a:solidFill>
                  <a:srgbClr val="FFFFFF"/>
                </a:solidFill>
                <a:latin typeface="Arial"/>
              </a:rPr>
              <a:t>morgan.reyes@apexinstruments.ex
ample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78952" y="4342495"/>
            <a:ext cx="2827528" cy="3215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48"/>
              </a:lnSpc>
              <a:spcBef>
                <a:spcPts val="0"/>
              </a:spcBef>
              <a:spcAft>
                <a:spcPts val="0"/>
              </a:spcAft>
            </a:pPr>
            <a:r>
              <a:rPr sz="1475" b="0">
                <a:solidFill>
                  <a:srgbClr val="9FB4B6"/>
                </a:solidFill>
                <a:latin typeface="Consolas"/>
              </a:rPr>
              <a:t>(555) 010-0177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85800" y="5393944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5603747"/>
            <a:ext cx="6492240" cy="35608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405"/>
              </a:lnSpc>
              <a:spcBef>
                <a:spcPts val="0"/>
              </a:spcBef>
              <a:spcAft>
                <a:spcPts val="0"/>
              </a:spcAft>
            </a:pPr>
            <a:r>
              <a:rPr sz="1534" b="0">
                <a:solidFill>
                  <a:srgbClr val="9FB4B6"/>
                </a:solidFill>
                <a:latin typeface="Arial"/>
              </a:rPr>
              <a:t>400 Meridian Way, Suite 200, Tampa, FL 33602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78040" y="5603747"/>
            <a:ext cx="4328160" cy="35608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405"/>
              </a:lnSpc>
              <a:spcBef>
                <a:spcPts val="0"/>
              </a:spcBef>
              <a:spcAft>
                <a:spcPts val="0"/>
              </a:spcAft>
            </a:pPr>
            <a:r>
              <a:rPr sz="1534" b="0">
                <a:solidFill>
                  <a:srgbClr val="FFFFFF"/>
                </a:solidFill>
                <a:latin typeface="Consolas"/>
              </a:rPr>
              <a:t>apexinstruments.example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9FB4B6"/>
                </a:solidFill>
                <a:latin typeface="Consolas"/>
              </a:rPr>
              <a:t>30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1117600"/>
            <a:ext cx="10820400" cy="29182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45"/>
              </a:lnSpc>
              <a:spcBef>
                <a:spcPts val="0"/>
              </a:spcBef>
              <a:spcAft>
                <a:spcPts val="0"/>
              </a:spcAft>
            </a:pPr>
            <a:r>
              <a:rPr sz="1357" b="0" spc="163">
                <a:solidFill>
                  <a:srgbClr val="245D63"/>
                </a:solidFill>
                <a:latin typeface="Consolas"/>
              </a:rPr>
              <a:t>SECTION 01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447800"/>
            <a:ext cx="8128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752600"/>
            <a:ext cx="9305544" cy="191438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6862"/>
              </a:lnSpc>
              <a:spcBef>
                <a:spcPts val="0"/>
              </a:spcBef>
              <a:spcAft>
                <a:spcPts val="0"/>
              </a:spcAft>
            </a:pPr>
            <a:r>
              <a:rPr sz="5192" b="1">
                <a:solidFill>
                  <a:srgbClr val="00272C"/>
                </a:solidFill>
                <a:latin typeface="Arial"/>
              </a:rPr>
              <a:t>Units, revenue, and the mix
that moved this quarter.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476467"/>
                </a:solidFill>
                <a:latin typeface="Consola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939800"/>
            <a:ext cx="10820400" cy="29182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45"/>
              </a:lnSpc>
              <a:spcBef>
                <a:spcPts val="0"/>
              </a:spcBef>
              <a:spcAft>
                <a:spcPts val="0"/>
              </a:spcAft>
            </a:pPr>
            <a:r>
              <a:rPr sz="1357" b="0" spc="163">
                <a:solidFill>
                  <a:srgbClr val="A8B6B7"/>
                </a:solidFill>
                <a:latin typeface="Consolas"/>
              </a:rPr>
              <a:t>UNITS SHIPPED, Q3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73200"/>
            <a:ext cx="4340087" cy="261698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170"/>
              </a:lnSpc>
              <a:spcBef>
                <a:spcPts val="0"/>
              </a:spcBef>
              <a:spcAft>
                <a:spcPts val="0"/>
              </a:spcAft>
            </a:pPr>
            <a:r>
              <a:rPr sz="13216" b="1">
                <a:solidFill>
                  <a:srgbClr val="FFFFFF"/>
                </a:solidFill>
                <a:latin typeface="Arial"/>
              </a:rPr>
              <a:t>2,140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54487" y="2972121"/>
            <a:ext cx="2540000" cy="46730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066"/>
              </a:lnSpc>
              <a:spcBef>
                <a:spcPts val="0"/>
              </a:spcBef>
              <a:spcAft>
                <a:spcPts val="0"/>
              </a:spcAft>
            </a:pPr>
            <a:r>
              <a:rPr sz="2360" b="0" spc="236">
                <a:solidFill>
                  <a:srgbClr val="FF6B1C"/>
                </a:solidFill>
                <a:latin typeface="Consolas"/>
              </a:rPr>
              <a:t>UNITS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4359930"/>
            <a:ext cx="757428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4629678"/>
            <a:ext cx="6708648" cy="41677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757"/>
              </a:lnSpc>
              <a:spcBef>
                <a:spcPts val="0"/>
              </a:spcBef>
              <a:spcAft>
                <a:spcPts val="0"/>
              </a:spcAft>
            </a:pPr>
            <a:r>
              <a:rPr sz="2018" b="1">
                <a:solidFill>
                  <a:srgbClr val="FFFFFF"/>
                </a:solidFill>
                <a:latin typeface="Arial"/>
              </a:rPr>
              <a:t>Shipments grew 13.9 percent over the second quarter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5226283"/>
            <a:ext cx="6708648" cy="76621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793"/>
              </a:lnSpc>
              <a:spcBef>
                <a:spcPts val="0"/>
              </a:spcBef>
              <a:spcAft>
                <a:spcPts val="0"/>
              </a:spcAft>
            </a:pPr>
            <a:r>
              <a:rPr sz="1720" b="0">
                <a:solidFill>
                  <a:srgbClr val="9FB4B6"/>
                </a:solidFill>
                <a:latin typeface="Arial"/>
              </a:rPr>
              <a:t>Field Kit carried most of the growth. Bench and Pro both grew, but
slower than the quarter before.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27264" y="4629678"/>
            <a:ext cx="3678936" cy="5597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035"/>
              </a:lnSpc>
              <a:spcBef>
                <a:spcPts val="0"/>
              </a:spcBef>
              <a:spcAft>
                <a:spcPts val="0"/>
              </a:spcAft>
            </a:pPr>
            <a:r>
              <a:rPr sz="1298" b="0">
                <a:solidFill>
                  <a:srgbClr val="9FB4B6"/>
                </a:solidFill>
                <a:latin typeface="Consolas"/>
              </a:rPr>
              <a:t>Source: fulfillment ledger, September
30, 2026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9FB4B6"/>
                </a:solidFill>
                <a:latin typeface="Consola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6447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45"/>
              </a:lnSpc>
              <a:spcBef>
                <a:spcPts val="0"/>
              </a:spcBef>
              <a:spcAft>
                <a:spcPts val="0"/>
              </a:spcAft>
            </a:pPr>
            <a:r>
              <a:rPr sz="1298" b="0" spc="156">
                <a:solidFill>
                  <a:srgbClr val="245D63"/>
                </a:solidFill>
                <a:latin typeface="Consolas"/>
              </a:rPr>
              <a:t>QUARTER AT A GLANCE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70537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628"/>
              </a:lnSpc>
              <a:spcBef>
                <a:spcPts val="0"/>
              </a:spcBef>
              <a:spcAft>
                <a:spcPts val="0"/>
              </a:spcAft>
            </a:pPr>
            <a:r>
              <a:rPr sz="3561" b="1">
                <a:solidFill>
                  <a:srgbClr val="00272C"/>
                </a:solidFill>
                <a:latin typeface="Arial"/>
              </a:rPr>
              <a:t>Four numbers that set up the rest of this deck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36800"/>
            <a:ext cx="2547747" cy="2666431"/>
          </a:xfrm>
          <a:prstGeom prst="roundRect">
            <a:avLst>
              <a:gd name="adj" fmla="val 5981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55547" y="2636520"/>
            <a:ext cx="2008251" cy="8943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815"/>
              </a:lnSpc>
              <a:spcBef>
                <a:spcPts val="0"/>
              </a:spcBef>
              <a:spcAft>
                <a:spcPts val="0"/>
              </a:spcAft>
            </a:pPr>
            <a:r>
              <a:rPr sz="4720" b="1">
                <a:solidFill>
                  <a:srgbClr val="FF6B1C"/>
                </a:solidFill>
                <a:latin typeface="Arial"/>
              </a:rPr>
              <a:t>2,140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5547" y="3650767"/>
            <a:ext cx="2008251" cy="34711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19"/>
              </a:lnSpc>
              <a:spcBef>
                <a:spcPts val="0"/>
              </a:spcBef>
              <a:spcAft>
                <a:spcPts val="0"/>
              </a:spcAft>
            </a:pPr>
            <a:r>
              <a:rPr sz="1593" b="0">
                <a:solidFill>
                  <a:srgbClr val="00272C"/>
                </a:solidFill>
                <a:latin typeface="Arial"/>
              </a:rPr>
              <a:t>Units shipped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5547" y="4177713"/>
            <a:ext cx="2008251" cy="2612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35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24">
                <a:solidFill>
                  <a:srgbClr val="476467"/>
                </a:solidFill>
                <a:latin typeface="Consolas"/>
              </a:rPr>
              <a:t>UP 13.9 PCT VS Q2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43351" y="2336800"/>
            <a:ext cx="2547747" cy="2666431"/>
          </a:xfrm>
          <a:prstGeom prst="roundRect">
            <a:avLst>
              <a:gd name="adj" fmla="val 5981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713099" y="2636520"/>
            <a:ext cx="2008251" cy="87543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692"/>
              </a:lnSpc>
              <a:spcBef>
                <a:spcPts val="0"/>
              </a:spcBef>
              <a:spcAft>
                <a:spcPts val="0"/>
              </a:spcAft>
            </a:pPr>
            <a:r>
              <a:rPr sz="4620" b="1">
                <a:solidFill>
                  <a:srgbClr val="00272C"/>
                </a:solidFill>
                <a:latin typeface="Arial"/>
              </a:rPr>
              <a:t>$9.42M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13099" y="3631844"/>
            <a:ext cx="2008251" cy="34711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19"/>
              </a:lnSpc>
              <a:spcBef>
                <a:spcPts val="0"/>
              </a:spcBef>
              <a:spcAft>
                <a:spcPts val="0"/>
              </a:spcAft>
            </a:pPr>
            <a:r>
              <a:rPr sz="1593" b="0">
                <a:solidFill>
                  <a:srgbClr val="00272C"/>
                </a:solidFill>
                <a:latin typeface="Arial"/>
              </a:rPr>
              <a:t>Revenue recognized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13099" y="4158790"/>
            <a:ext cx="2008251" cy="2612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35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24">
                <a:solidFill>
                  <a:srgbClr val="476467"/>
                </a:solidFill>
                <a:latin typeface="Consolas"/>
              </a:rPr>
              <a:t>UP 1.2 PCT VS Q2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00902" y="2336800"/>
            <a:ext cx="2547747" cy="2666431"/>
          </a:xfrm>
          <a:prstGeom prst="roundRect">
            <a:avLst>
              <a:gd name="adj" fmla="val 5981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70650" y="2636520"/>
            <a:ext cx="2008251" cy="8943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815"/>
              </a:lnSpc>
              <a:spcBef>
                <a:spcPts val="0"/>
              </a:spcBef>
              <a:spcAft>
                <a:spcPts val="0"/>
              </a:spcAft>
            </a:pPr>
            <a:r>
              <a:rPr sz="4720" b="1">
                <a:solidFill>
                  <a:srgbClr val="00272C"/>
                </a:solidFill>
                <a:latin typeface="Arial"/>
              </a:rPr>
              <a:t>61%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70650" y="3650767"/>
            <a:ext cx="2008251" cy="34711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19"/>
              </a:lnSpc>
              <a:spcBef>
                <a:spcPts val="0"/>
              </a:spcBef>
              <a:spcAft>
                <a:spcPts val="0"/>
              </a:spcAft>
            </a:pPr>
            <a:r>
              <a:rPr sz="1593" b="0">
                <a:solidFill>
                  <a:srgbClr val="00272C"/>
                </a:solidFill>
                <a:latin typeface="Arial"/>
              </a:rPr>
              <a:t>Atlas Care attach rate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70650" y="4177713"/>
            <a:ext cx="2008251" cy="2612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35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24">
                <a:solidFill>
                  <a:srgbClr val="476467"/>
                </a:solidFill>
                <a:latin typeface="Consolas"/>
              </a:rPr>
              <a:t>UP 6 POINTS VS Q2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958453" y="2336800"/>
            <a:ext cx="2547747" cy="2666431"/>
          </a:xfrm>
          <a:prstGeom prst="roundRect">
            <a:avLst>
              <a:gd name="adj" fmla="val 5981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228201" y="2636520"/>
            <a:ext cx="2008251" cy="8943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815"/>
              </a:lnSpc>
              <a:spcBef>
                <a:spcPts val="0"/>
              </a:spcBef>
              <a:spcAft>
                <a:spcPts val="0"/>
              </a:spcAft>
            </a:pPr>
            <a:r>
              <a:rPr sz="4720" b="1">
                <a:solidFill>
                  <a:srgbClr val="00272C"/>
                </a:solidFill>
                <a:latin typeface="Arial"/>
              </a:rPr>
              <a:t>2.1 hrs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28201" y="3650767"/>
            <a:ext cx="2008251" cy="64162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19"/>
              </a:lnSpc>
              <a:spcBef>
                <a:spcPts val="0"/>
              </a:spcBef>
              <a:spcAft>
                <a:spcPts val="0"/>
              </a:spcAft>
            </a:pPr>
            <a:r>
              <a:rPr sz="1593" b="0">
                <a:solidFill>
                  <a:srgbClr val="00272C"/>
                </a:solidFill>
                <a:latin typeface="Arial"/>
              </a:rPr>
              <a:t>First support
response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28201" y="4472226"/>
            <a:ext cx="2008251" cy="2612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35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24">
                <a:solidFill>
                  <a:srgbClr val="476467"/>
                </a:solidFill>
                <a:latin typeface="Consolas"/>
              </a:rPr>
              <a:t>DOWN FROM 6.4 HRS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" y="5362895"/>
            <a:ext cx="8007096" cy="71380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602"/>
              </a:lnSpc>
              <a:spcBef>
                <a:spcPts val="0"/>
              </a:spcBef>
              <a:spcAft>
                <a:spcPts val="0"/>
              </a:spcAft>
            </a:pPr>
            <a:r>
              <a:rPr sz="1602" b="0">
                <a:solidFill>
                  <a:srgbClr val="476467"/>
                </a:solidFill>
                <a:latin typeface="Arial"/>
              </a:rPr>
              <a:t>Revenue grew slower than units because the mix moved toward the Field Kit at
$1,240.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476467"/>
                </a:solidFill>
                <a:latin typeface="Consola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6447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45"/>
              </a:lnSpc>
              <a:spcBef>
                <a:spcPts val="0"/>
              </a:spcBef>
              <a:spcAft>
                <a:spcPts val="0"/>
              </a:spcAft>
            </a:pPr>
            <a:r>
              <a:rPr sz="1298" b="0" spc="156">
                <a:solidFill>
                  <a:srgbClr val="245D63"/>
                </a:solidFill>
                <a:latin typeface="Consolas"/>
              </a:rPr>
              <a:t>UNITS BY PRODUCT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7141464" cy="138393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953"/>
              </a:lnSpc>
              <a:spcBef>
                <a:spcPts val="0"/>
              </a:spcBef>
              <a:spcAft>
                <a:spcPts val="0"/>
              </a:spcAft>
            </a:pPr>
            <a:r>
              <a:rPr sz="3811" b="1">
                <a:solidFill>
                  <a:srgbClr val="00272C"/>
                </a:solidFill>
                <a:latin typeface="Arial"/>
              </a:rPr>
              <a:t>Field Kit volume is now larger
than Bench and Pro combined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685800" y="2082800"/>
          <a:ext cx="7141464" cy="3403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8260080" y="2082800"/>
            <a:ext cx="3246120" cy="1676400"/>
          </a:xfrm>
          <a:prstGeom prst="roundRect">
            <a:avLst>
              <a:gd name="adj" fmla="val 9090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99856" y="2260600"/>
            <a:ext cx="2766568" cy="2523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64"/>
              </a:lnSpc>
              <a:spcBef>
                <a:spcPts val="0"/>
              </a:spcBef>
              <a:spcAft>
                <a:spcPts val="0"/>
              </a:spcAft>
            </a:pPr>
            <a:r>
              <a:rPr sz="1239" b="0" spc="149">
                <a:solidFill>
                  <a:srgbClr val="476467"/>
                </a:solidFill>
                <a:latin typeface="Consolas"/>
              </a:rPr>
              <a:t>TAKEAWAY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99856" y="2514600"/>
            <a:ext cx="2766568" cy="109319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721"/>
              </a:lnSpc>
              <a:spcBef>
                <a:spcPts val="0"/>
              </a:spcBef>
              <a:spcAft>
                <a:spcPts val="0"/>
              </a:spcAft>
            </a:pPr>
            <a:r>
              <a:rPr sz="1711" b="0">
                <a:solidFill>
                  <a:srgbClr val="00272C"/>
                </a:solidFill>
                <a:latin typeface="Arial"/>
              </a:rPr>
              <a:t>Field Kit was 63 percent of
units and 18 percent of
hardware revenue.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476467"/>
                </a:solidFill>
                <a:latin typeface="Consolas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6447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45"/>
              </a:lnSpc>
              <a:spcBef>
                <a:spcPts val="0"/>
              </a:spcBef>
              <a:spcAft>
                <a:spcPts val="0"/>
              </a:spcAft>
            </a:pPr>
            <a:r>
              <a:rPr sz="1298" b="0" spc="156">
                <a:solidFill>
                  <a:srgbClr val="245D63"/>
                </a:solidFill>
                <a:latin typeface="Consolas"/>
              </a:rPr>
              <a:t>READ OF THE QUARTER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7944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212"/>
              </a:lnSpc>
              <a:spcBef>
                <a:spcPts val="0"/>
              </a:spcBef>
              <a:spcAft>
                <a:spcPts val="0"/>
              </a:spcAft>
            </a:pPr>
            <a:r>
              <a:rPr sz="4011" b="1">
                <a:solidFill>
                  <a:srgbClr val="00272C"/>
                </a:solidFill>
                <a:latin typeface="Arial"/>
              </a:rPr>
              <a:t>What moved, and what it cost us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785000"/>
            <a:ext cx="8128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85800" y="2311400"/>
            <a:ext cx="5215382" cy="25400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551176"/>
            <a:ext cx="5215382" cy="53618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547"/>
              </a:lnSpc>
              <a:spcBef>
                <a:spcPts val="0"/>
              </a:spcBef>
              <a:spcAft>
                <a:spcPts val="0"/>
              </a:spcAft>
            </a:pPr>
            <a:r>
              <a:rPr sz="2596" b="1">
                <a:solidFill>
                  <a:srgbClr val="00272C"/>
                </a:solidFill>
                <a:latin typeface="Arial"/>
              </a:rPr>
              <a:t>What moved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3396086"/>
            <a:ext cx="47805" cy="47805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8451" y="3300476"/>
            <a:ext cx="5002730" cy="7379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683"/>
              </a:lnSpc>
              <a:spcBef>
                <a:spcPts val="0"/>
              </a:spcBef>
              <a:spcAft>
                <a:spcPts val="0"/>
              </a:spcAft>
            </a:pPr>
            <a:r>
              <a:rPr sz="1711" b="0">
                <a:solidFill>
                  <a:srgbClr val="476467"/>
                </a:solidFill>
                <a:latin typeface="Arial"/>
              </a:rPr>
              <a:t>Field Kit shipments rose 13.9 percent on partner
site expansion.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4283925"/>
            <a:ext cx="47805" cy="47805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98451" y="4188315"/>
            <a:ext cx="5002730" cy="7379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683"/>
              </a:lnSpc>
              <a:spcBef>
                <a:spcPts val="0"/>
              </a:spcBef>
              <a:spcAft>
                <a:spcPts val="0"/>
              </a:spcAft>
            </a:pPr>
            <a:r>
              <a:rPr sz="1711" b="0">
                <a:solidFill>
                  <a:srgbClr val="476467"/>
                </a:solidFill>
                <a:latin typeface="Arial"/>
              </a:rPr>
              <a:t>Atlas Care attach reached 61 percent of new
hardware orders.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" y="5171765"/>
            <a:ext cx="47805" cy="47805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98451" y="5076154"/>
            <a:ext cx="5002730" cy="7379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683"/>
              </a:lnSpc>
              <a:spcBef>
                <a:spcPts val="0"/>
              </a:spcBef>
              <a:spcAft>
                <a:spcPts val="0"/>
              </a:spcAft>
            </a:pPr>
            <a:r>
              <a:rPr sz="1711" b="0">
                <a:solidFill>
                  <a:srgbClr val="476467"/>
                </a:solidFill>
                <a:latin typeface="Arial"/>
              </a:rPr>
              <a:t>Calibration bookings held at three business days
end to end.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90818" y="2311400"/>
            <a:ext cx="5215382" cy="25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90818" y="2551176"/>
            <a:ext cx="5215382" cy="53618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547"/>
              </a:lnSpc>
              <a:spcBef>
                <a:spcPts val="0"/>
              </a:spcBef>
              <a:spcAft>
                <a:spcPts val="0"/>
              </a:spcAft>
            </a:pPr>
            <a:r>
              <a:rPr sz="2596" b="1">
                <a:solidFill>
                  <a:srgbClr val="00272C"/>
                </a:solidFill>
                <a:latin typeface="Arial"/>
              </a:rPr>
              <a:t>What it cost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90818" y="3396086"/>
            <a:ext cx="47805" cy="47805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03469" y="3300476"/>
            <a:ext cx="5002730" cy="7379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683"/>
              </a:lnSpc>
              <a:spcBef>
                <a:spcPts val="0"/>
              </a:spcBef>
              <a:spcAft>
                <a:spcPts val="0"/>
              </a:spcAft>
            </a:pPr>
            <a:r>
              <a:rPr sz="1711" b="0">
                <a:solidFill>
                  <a:srgbClr val="476467"/>
                </a:solidFill>
                <a:latin typeface="Arial"/>
              </a:rPr>
              <a:t>Average order value fell to $2,918 from $3,206 in
the second quarter.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90818" y="4283925"/>
            <a:ext cx="47805" cy="47805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03469" y="4188315"/>
            <a:ext cx="5002730" cy="7379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683"/>
              </a:lnSpc>
              <a:spcBef>
                <a:spcPts val="0"/>
              </a:spcBef>
              <a:spcAft>
                <a:spcPts val="0"/>
              </a:spcAft>
            </a:pPr>
            <a:r>
              <a:rPr sz="1711" b="0">
                <a:solidFill>
                  <a:srgbClr val="476467"/>
                </a:solidFill>
                <a:latin typeface="Arial"/>
              </a:rPr>
              <a:t>Bench backlog aged to 11 days against a 5 day
standard.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90818" y="5171765"/>
            <a:ext cx="47805" cy="47805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03469" y="5076154"/>
            <a:ext cx="5002730" cy="7379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683"/>
              </a:lnSpc>
              <a:spcBef>
                <a:spcPts val="0"/>
              </a:spcBef>
              <a:spcAft>
                <a:spcPts val="0"/>
              </a:spcAft>
            </a:pPr>
            <a:r>
              <a:rPr sz="1711" b="0">
                <a:solidFill>
                  <a:srgbClr val="476467"/>
                </a:solidFill>
                <a:latin typeface="Arial"/>
              </a:rPr>
              <a:t>Two of six regions missed the priority shipping
window twice.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476467"/>
                </a:solidFill>
                <a:latin typeface="Consolas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1117600"/>
            <a:ext cx="10820400" cy="29182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45"/>
              </a:lnSpc>
              <a:spcBef>
                <a:spcPts val="0"/>
              </a:spcBef>
              <a:spcAft>
                <a:spcPts val="0"/>
              </a:spcAft>
            </a:pPr>
            <a:r>
              <a:rPr sz="1357" b="0" spc="163">
                <a:solidFill>
                  <a:srgbClr val="A8B6B7"/>
                </a:solidFill>
                <a:latin typeface="Consolas"/>
              </a:rPr>
              <a:t>THE SHORT VERSION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447800"/>
            <a:ext cx="8128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752600"/>
            <a:ext cx="9305544" cy="249071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6135"/>
              </a:lnSpc>
              <a:spcBef>
                <a:spcPts val="0"/>
              </a:spcBef>
              <a:spcAft>
                <a:spcPts val="0"/>
              </a:spcAft>
            </a:pPr>
            <a:r>
              <a:rPr sz="4642" b="1">
                <a:solidFill>
                  <a:srgbClr val="FFFFFF"/>
                </a:solidFill>
                <a:latin typeface="Arial"/>
              </a:rPr>
              <a:t>The Field Kit carried the quarter,
and it changed the shape of the
business while it did.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4543033"/>
            <a:ext cx="6708648" cy="84110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066"/>
              </a:lnSpc>
              <a:spcBef>
                <a:spcPts val="0"/>
              </a:spcBef>
              <a:spcAft>
                <a:spcPts val="0"/>
              </a:spcAft>
            </a:pPr>
            <a:r>
              <a:rPr sz="1888" b="0">
                <a:solidFill>
                  <a:srgbClr val="9FB4B6"/>
                </a:solidFill>
                <a:latin typeface="Arial"/>
              </a:rPr>
              <a:t>More units, smaller orders, and a service line that now
matters to the number.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6324600"/>
            <a:ext cx="757428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 spc="112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82200" y="6324600"/>
            <a:ext cx="1524000" cy="2284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7"/>
              </a:lnSpc>
              <a:spcBef>
                <a:spcPts val="0"/>
              </a:spcBef>
              <a:spcAft>
                <a:spcPts val="0"/>
              </a:spcAft>
            </a:pPr>
            <a:r>
              <a:rPr sz="1121" b="0">
                <a:solidFill>
                  <a:srgbClr val="9FB4B6"/>
                </a:solidFill>
                <a:latin typeface="Consola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