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bar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Meridian Bench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#,##0</c:formatCode>
                <c:ptCount val="3"/>
                <c:pt idx="0">
                  <c:v>402</c:v>
                </c:pt>
                <c:pt idx="1">
                  <c:v>438</c:v>
                </c:pt>
                <c:pt idx="2">
                  <c:v>461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Meridian Pro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#,##0</c:formatCode>
                <c:ptCount val="3"/>
                <c:pt idx="0">
                  <c:v>268</c:v>
                </c:pt>
                <c:pt idx="1">
                  <c:v>291</c:v>
                </c:pt>
                <c:pt idx="2">
                  <c:v>324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Meridian Field Kit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#,##0</c:formatCode>
                <c:ptCount val="3"/>
                <c:pt idx="0">
                  <c:v>1010</c:v>
                </c:pt>
                <c:pt idx="1">
                  <c:v>1190</c:v>
                </c:pt>
                <c:pt idx="2">
                  <c:v>1355</c:v>
                </c:pt>
              </c:numCache>
            </c:numRef>
          </c:val>
        </c:ser>
        <c:gapWidth val="6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l"/>
        <c:majorTickMark val="none"/>
        <c:minorTickMark val="none"/>
        <c:tickLblPos val="nextTo"/>
        <c:spPr>
          <a:ln>
            <a:solidFill>
              <a:srgbClr val="B9C6C7"/>
            </a:solidFill>
          </a:ln>
        </c:spPr>
        <c:txPr>
          <a:bodyPr/>
          <a:lstStyle/>
          <a:p>
            <a:pPr>
              <a:defRPr sz="1113">
                <a:solidFill>
                  <a:srgbClr val="00272C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b"/>
        <c:majorGridlines>
          <c:spPr>
            <a:ln w="9525">
              <a:solidFill>
                <a:srgbClr val="B9C6C7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13">
                <a:solidFill>
                  <a:srgbClr val="00272C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113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1166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Recognized revenue, $M</c:v>
                </c:pt>
              </c:strCache>
            </c:strRef>
          </c:tx>
          <c:spPr>
            <a:ln w="31750">
              <a:solidFill>
                <a:srgbClr val="FF6B1C"/>
              </a:solidFill>
            </a:ln>
          </c:spPr>
          <c:marker>
            <c:symbol val="circle"/>
            <c:size val="7"/>
            <c:spPr>
              <a:solidFill>
                <a:srgbClr val="FF6B1C"/>
              </a:solidFill>
              <a:ln>
                <a:solidFill>
                  <a:srgbClr val="FF6B1C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</c:strCache>
            </c:strRef>
          </c:cat>
          <c:val>
            <c:numRef>
              <c:f>Sheet1!$B$2:$B$10</c:f>
              <c:numCache>
                <c:formatCode>0.00</c:formatCode>
                <c:ptCount val="9"/>
                <c:pt idx="0">
                  <c:v>2.71</c:v>
                </c:pt>
                <c:pt idx="1">
                  <c:v>2.84</c:v>
                </c:pt>
                <c:pt idx="2">
                  <c:v>2.96</c:v>
                </c:pt>
                <c:pt idx="3">
                  <c:v>3.02</c:v>
                </c:pt>
                <c:pt idx="4">
                  <c:v>3.11</c:v>
                </c:pt>
                <c:pt idx="5">
                  <c:v>3.18</c:v>
                </c:pt>
                <c:pt idx="6">
                  <c:v>3.06</c:v>
                </c:pt>
                <c:pt idx="7">
                  <c:v>3.14</c:v>
                </c:pt>
                <c:pt idx="8">
                  <c:v>3.22</c:v>
                </c:pt>
              </c:numCache>
            </c:numRef>
          </c:val>
          <c:smooth val="0"/>
        </c:ser>
        <c:marker val="1"/>
        <c:smooth val="0"/>
        <c:axId val="2118791784"/>
        <c:axId val="2140495176"/>
      </c:lineChart>
      <c:catAx>
        <c:axId val="211879178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B9C6C7"/>
            </a:solidFill>
          </a:ln>
        </c:spPr>
        <c:txPr>
          <a:bodyPr/>
          <a:lstStyle/>
          <a:p>
            <a:pPr>
              <a:defRPr sz="1113">
                <a:solidFill>
                  <a:srgbClr val="00272C"/>
                </a:solidFill>
              </a:defRPr>
            </a:pPr>
          </a:p>
        </c:txPr>
        <c:crossAx val="2140495176"/>
        <c:crosses val="autoZero"/>
        <c:auto val="1"/>
        <c:lblAlgn val="ctr"/>
        <c:lblOffset val="100"/>
        <c:noMultiLvlLbl val="0"/>
      </c:catAx>
      <c:valAx>
        <c:axId val="2140495176"/>
        <c:scaling/>
        <c:delete val="0"/>
        <c:axPos val="l"/>
        <c:majorGridlines>
          <c:spPr>
            <a:ln w="9525">
              <a:solidFill>
                <a:srgbClr val="B9C6C7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13">
                <a:solidFill>
                  <a:srgbClr val="00272C"/>
                </a:solidFill>
              </a:defRPr>
            </a:pPr>
          </a:p>
        </c:txPr>
        <c:crossAx val="2118791784"/>
        <c:crosses val="autoZero"/>
      </c:valAx>
    </c:plotArea>
    <c:plotVisOnly val="1"/>
    <c:dispBlanksAs val="gap"/>
    <c:showDLblsOverMax val="0"/>
  </c:chart>
  <c:txPr>
    <a:bodyPr/>
    <a:lstStyle/>
    <a:p>
      <a:pPr>
        <a:defRPr sz="1166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stacked"/>
        <c:ser>
          <c:idx val="0"/>
          <c:order val="0"/>
          <c:tx>
            <c:strRef>
              <c:f>Sheet1!$B$1</c:f>
              <c:strCache>
                <c:ptCount val="1"/>
                <c:pt idx="0">
                  <c:v>Hardware</c:v>
                </c:pt>
              </c:strCache>
            </c:strRef>
          </c:tx>
          <c:spPr>
            <a:solidFill>
              <a:srgbClr val="00272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Sheet1!$B$2:$B$4</c:f>
              <c:numCache>
                <c:formatCode>0.00</c:formatCode>
                <c:ptCount val="3"/>
                <c:pt idx="0">
                  <c:v>7.1</c:v>
                </c:pt>
                <c:pt idx="1">
                  <c:v>7.72</c:v>
                </c:pt>
                <c:pt idx="2">
                  <c:v>7.63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Atlas Care</c:v>
                </c:pt>
              </c:strCache>
            </c:strRef>
          </c:tx>
          <c:spPr>
            <a:solidFill>
              <a:srgbClr val="245D63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Sheet1!$C$2:$C$4</c:f>
              <c:numCache>
                <c:formatCode>0.00</c:formatCode>
                <c:ptCount val="3"/>
                <c:pt idx="0">
                  <c:v>0.86</c:v>
                </c:pt>
                <c:pt idx="1">
                  <c:v>0.94</c:v>
                </c:pt>
                <c:pt idx="2">
                  <c:v>1.02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Atlas Care Plus</c:v>
                </c:pt>
              </c:strCache>
            </c:strRef>
          </c:tx>
          <c:spPr>
            <a:solidFill>
              <a:srgbClr val="A8B6B7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Sheet1!$D$2:$D$4</c:f>
              <c:numCache>
                <c:formatCode>0.00</c:formatCode>
                <c:ptCount val="3"/>
                <c:pt idx="0">
                  <c:v>0.37</c:v>
                </c:pt>
                <c:pt idx="1">
                  <c:v>0.42</c:v>
                </c:pt>
                <c:pt idx="2">
                  <c:v>0.48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Calibration and training</c:v>
                </c:pt>
              </c:strCache>
            </c:strRef>
          </c:tx>
          <c:spPr>
            <a:solidFill>
              <a:srgbClr val="FF6B1C"/>
            </a:solidFill>
            <a:ln>
              <a:noFill/>
            </a:ln>
          </c:spPr>
          <c:cat>
            <c:strRef>
              <c:f>Sheet1!$A$2:$A$4</c:f>
              <c:strCache>
                <c:ptCount val="3"/>
                <c:pt idx="0">
                  <c:v>Q1 2026</c:v>
                </c:pt>
                <c:pt idx="1">
                  <c:v>Q2 2026</c:v>
                </c:pt>
                <c:pt idx="2">
                  <c:v>Q3 2026</c:v>
                </c:pt>
              </c:strCache>
            </c:strRef>
          </c:cat>
          <c:val>
            <c:numRef>
              <c:f>Sheet1!$E$2:$E$4</c:f>
              <c:numCache>
                <c:formatCode>0.00</c:formatCode>
                <c:ptCount val="3"/>
                <c:pt idx="0">
                  <c:v>0.18</c:v>
                </c:pt>
                <c:pt idx="1">
                  <c:v>0.23</c:v>
                </c:pt>
                <c:pt idx="2">
                  <c:v>0.29</c:v>
                </c:pt>
              </c:numCache>
            </c:numRef>
          </c:val>
        </c:ser>
        <c:gapWidth val="70"/>
        <c:overlap val="100"/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solidFill>
              <a:srgbClr val="B9C6C7"/>
            </a:solidFill>
          </a:ln>
        </c:spPr>
        <c:txPr>
          <a:bodyPr/>
          <a:lstStyle/>
          <a:p>
            <a:pPr>
              <a:defRPr sz="1113">
                <a:solidFill>
                  <a:srgbClr val="00272C"/>
                </a:solidFill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/>
        <c:delete val="0"/>
        <c:axPos val="l"/>
        <c:majorGridlines>
          <c:spPr>
            <a:ln w="9525">
              <a:solidFill>
                <a:srgbClr val="B9C6C7"/>
              </a:solidFill>
            </a:ln>
          </c:spPr>
        </c:majorGridlines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113">
                <a:solidFill>
                  <a:srgbClr val="00272C"/>
                </a:solidFill>
              </a:defRPr>
            </a:pPr>
          </a:p>
        </c:txPr>
        <c:crossAx val="-2068027336"/>
        <c:crosses val="autoZero"/>
      </c:valAx>
    </c:plotArea>
    <c:legend>
      <c:legendPos val="b"/>
      <c:overlay val="0"/>
      <c:txPr>
        <a:bodyPr/>
        <a:lstStyle/>
        <a:p>
          <a:pPr>
            <a:defRPr sz="1113">
              <a:solidFill>
                <a:srgbClr val="00272C"/>
              </a:solidFill>
            </a:defRPr>
          </a:pPr>
        </a:p>
      </c:txPr>
    </c:legend>
    <c:dispBlanksAs val="gap"/>
  </c:chart>
  <c:txPr>
    <a:bodyPr/>
    <a:lstStyle/>
    <a:p>
      <a:pPr>
        <a:defRPr sz="1166">
          <a:solidFill>
            <a:srgbClr val="00272C"/>
          </a:solidFill>
          <a:latin typeface="Arial"/>
        </a:defRPr>
      </a:pPr>
      <a:endParaRPr lang="en-US"/>
    </a:p>
  </c:txPr>
  <c:externalData r:id="rId1">
    <c:autoUpdate val="0"/>
  </c:externalData>
</c:chartSpace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4-Point Star 1"/>
          <p:cNvSpPr/>
          <p:nvPr/>
        </p:nvSpPr>
        <p:spPr>
          <a:xfrm>
            <a:off x="685800" y="584200"/>
            <a:ext cx="254000" cy="254000"/>
          </a:xfrm>
          <a:prstGeom prst="star4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41400" y="622300"/>
            <a:ext cx="3810000" cy="3248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17"/>
              </a:lnSpc>
              <a:spcBef>
                <a:spcPts val="0"/>
              </a:spcBef>
              <a:spcAft>
                <a:spcPts val="0"/>
              </a:spcAft>
            </a:pPr>
            <a:r>
              <a:rPr sz="1696" b="1">
                <a:solidFill>
                  <a:srgbClr val="00272C"/>
                </a:solidFill>
                <a:latin typeface="Arial"/>
              </a:rPr>
              <a:t>Apex Instruments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184400"/>
            <a:ext cx="10820400" cy="2463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3"/>
              </a:lnSpc>
              <a:spcBef>
                <a:spcPts val="0"/>
              </a:spcBef>
              <a:spcAft>
                <a:spcPts val="0"/>
              </a:spcAft>
            </a:pPr>
            <a:r>
              <a:rPr sz="1219" b="0" spc="146">
                <a:solidFill>
                  <a:srgbClr val="245D63"/>
                </a:solidFill>
                <a:latin typeface="Consolas"/>
              </a:rPr>
              <a:t>QUARTERLY BUSINESS 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2557772"/>
            <a:ext cx="9296400" cy="12238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7928"/>
              </a:lnSpc>
              <a:spcBef>
                <a:spcPts val="0"/>
              </a:spcBef>
              <a:spcAft>
                <a:spcPts val="0"/>
              </a:spcAft>
            </a:pPr>
            <a:r>
              <a:rPr sz="6572" b="1">
                <a:solidFill>
                  <a:srgbClr val="00272C"/>
                </a:solidFill>
                <a:latin typeface="Arial"/>
              </a:rPr>
              <a:t>Meridian Line Review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3959435"/>
            <a:ext cx="12192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4213435"/>
            <a:ext cx="6708648" cy="77877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818"/>
              </a:lnSpc>
              <a:spcBef>
                <a:spcPts val="0"/>
              </a:spcBef>
              <a:spcAft>
                <a:spcPts val="0"/>
              </a:spcAft>
            </a:pPr>
            <a:r>
              <a:rPr sz="1907" b="0">
                <a:solidFill>
                  <a:srgbClr val="00272C"/>
                </a:solidFill>
                <a:latin typeface="Arial"/>
              </a:rPr>
              <a:t>Third quarter 2026, prepared for the Northlight Group
partnership review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57404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5892800"/>
            <a:ext cx="649224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Dana Whitfield, Chief Operating Officer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78040" y="5892800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Consolas"/>
              </a:rPr>
              <a:t>October 1,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REVENUE BY MONTH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05372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745"/>
              </a:lnSpc>
              <a:spcBef>
                <a:spcPts val="0"/>
              </a:spcBef>
              <a:spcAft>
                <a:spcPts val="0"/>
              </a:spcAft>
            </a:pPr>
            <a:r>
              <a:rPr sz="3104" b="1">
                <a:solidFill>
                  <a:srgbClr val="00272C"/>
                </a:solidFill>
                <a:latin typeface="Arial"/>
              </a:rPr>
              <a:t>Nine straight months above $2.7M,
with a July dip after the price change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63280" y="2260600"/>
            <a:ext cx="283972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3280" y="2514600"/>
            <a:ext cx="2839720" cy="91562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July fell 3.8 percent after the
July 1 list change, then
recovered inside two months.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5003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19"/>
              </a:lnSpc>
              <a:spcBef>
                <a:spcPts val="0"/>
              </a:spcBef>
              <a:spcAft>
                <a:spcPts val="0"/>
              </a:spcAft>
            </a:pPr>
            <a:r>
              <a:rPr sz="8056" b="1">
                <a:solidFill>
                  <a:srgbClr val="9FB4B6"/>
                </a:solidFill>
                <a:latin typeface="Arial"/>
              </a:rPr>
              <a:t>02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165503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882"/>
              </a:lnSpc>
              <a:spcBef>
                <a:spcPts val="0"/>
              </a:spcBef>
              <a:spcAft>
                <a:spcPts val="0"/>
              </a:spcAft>
            </a:pPr>
            <a:r>
              <a:rPr sz="4876" b="1">
                <a:solidFill>
                  <a:srgbClr val="FFFFFF"/>
                </a:solidFill>
                <a:latin typeface="Arial"/>
              </a:rPr>
              <a:t>What customers are
doing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4322033"/>
            <a:ext cx="6399276" cy="38086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58"/>
              </a:lnSpc>
              <a:spcBef>
                <a:spcPts val="0"/>
              </a:spcBef>
              <a:spcAft>
                <a:spcPts val="0"/>
              </a:spcAft>
            </a:pPr>
            <a:r>
              <a:rPr sz="1696" b="0">
                <a:solidFill>
                  <a:srgbClr val="FFFFFF"/>
                </a:solidFill>
                <a:latin typeface="Arial"/>
              </a:rPr>
              <a:t>Three buying patterns and the signals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THREE PATTERNS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339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107"/>
              </a:lnSpc>
              <a:spcBef>
                <a:spcPts val="0"/>
              </a:spcBef>
              <a:spcAft>
                <a:spcPts val="0"/>
              </a:spcAft>
            </a:pPr>
            <a:r>
              <a:rPr sz="3404" b="1">
                <a:solidFill>
                  <a:srgbClr val="00272C"/>
                </a:solidFill>
                <a:latin typeface="Arial"/>
              </a:rPr>
              <a:t>Customers are buying in three shapes this year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11400"/>
            <a:ext cx="3454400" cy="3581400"/>
          </a:xfrm>
          <a:prstGeom prst="roundRect">
            <a:avLst>
              <a:gd name="adj" fmla="val 4411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9800" y="2565400"/>
            <a:ext cx="29464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FF6B1C"/>
                </a:solidFill>
                <a:latin typeface="Consolas"/>
              </a:rPr>
              <a:t>PATTERN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800" y="2870200"/>
            <a:ext cx="2946400" cy="7420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46"/>
              </a:lnSpc>
              <a:spcBef>
                <a:spcPts val="0"/>
              </a:spcBef>
              <a:spcAft>
                <a:spcPts val="0"/>
              </a:spcAft>
            </a:pPr>
            <a:r>
              <a:rPr sz="2120" b="1">
                <a:solidFill>
                  <a:srgbClr val="00272C"/>
                </a:solidFill>
                <a:latin typeface="Arial"/>
              </a:rPr>
              <a:t>Start small, expand
fast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39800" y="3708400"/>
            <a:ext cx="2946400" cy="120927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84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A site buys one Field Kit, then
adds three to six within two
quarters. Half of these sites add a
Bench in year two.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68800" y="2311400"/>
            <a:ext cx="3454400" cy="3581400"/>
          </a:xfrm>
          <a:prstGeom prst="roundRect">
            <a:avLst>
              <a:gd name="adj" fmla="val 4411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22800" y="2565400"/>
            <a:ext cx="29464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PATTERN TWO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2800" y="2870200"/>
            <a:ext cx="2946400" cy="7420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46"/>
              </a:lnSpc>
              <a:spcBef>
                <a:spcPts val="0"/>
              </a:spcBef>
              <a:spcAft>
                <a:spcPts val="0"/>
              </a:spcAft>
            </a:pPr>
            <a:r>
              <a:rPr sz="2120" b="1">
                <a:solidFill>
                  <a:srgbClr val="00272C"/>
                </a:solidFill>
                <a:latin typeface="Arial"/>
              </a:rPr>
              <a:t>Replace on a
schedule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22800" y="3708400"/>
            <a:ext cx="2946400" cy="120927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84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Multi-site groups replace on a
fixed cycle and want the price
sheet a quarter ahead. They
rarely change the mix.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51800" y="2311400"/>
            <a:ext cx="3454400" cy="3581400"/>
          </a:xfrm>
          <a:prstGeom prst="roundRect">
            <a:avLst>
              <a:gd name="adj" fmla="val 4411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305800" y="2565400"/>
            <a:ext cx="29464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PATTERN THREE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05800" y="2870200"/>
            <a:ext cx="2946400" cy="7420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46"/>
              </a:lnSpc>
              <a:spcBef>
                <a:spcPts val="0"/>
              </a:spcBef>
              <a:spcAft>
                <a:spcPts val="0"/>
              </a:spcAft>
            </a:pPr>
            <a:r>
              <a:rPr sz="2120" b="1">
                <a:solidFill>
                  <a:srgbClr val="00272C"/>
                </a:solidFill>
                <a:latin typeface="Arial"/>
              </a:rPr>
              <a:t>Buy the service, then
the hardware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05800" y="3708400"/>
            <a:ext cx="2946400" cy="120927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84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A group starts on Atlas Care Plus
for existing equipment, then
moves hardware to us at the next
refresh.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498600"/>
            <a:ext cx="1524000" cy="12633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8184"/>
              </a:lnSpc>
              <a:spcBef>
                <a:spcPts val="0"/>
              </a:spcBef>
              <a:spcAft>
                <a:spcPts val="0"/>
              </a:spcAft>
            </a:pPr>
            <a:r>
              <a:rPr sz="6784" b="1">
                <a:solidFill>
                  <a:srgbClr val="FF6B1C"/>
                </a:solidFill>
                <a:latin typeface="Arial"/>
              </a:rPr>
              <a:t>“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2838175"/>
            <a:ext cx="9089136" cy="21451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029"/>
              </a:lnSpc>
              <a:spcBef>
                <a:spcPts val="0"/>
              </a:spcBef>
              <a:spcAft>
                <a:spcPts val="0"/>
              </a:spcAft>
            </a:pPr>
            <a:r>
              <a:rPr sz="2980" b="1">
                <a:solidFill>
                  <a:srgbClr val="FFFFFF"/>
                </a:solidFill>
                <a:latin typeface="Arial"/>
              </a:rPr>
              <a:t>The sites that add a second Field Kit inside
ninety days are the ones that got a real handover
in week one. That is an operations decision, not a
sales one.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5237307"/>
            <a:ext cx="609600" cy="254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5415107"/>
            <a:ext cx="6492240" cy="3255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50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766059"/>
            <a:ext cx="649224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FFFFFF"/>
                </a:solidFill>
                <a:latin typeface="Consolas"/>
              </a:rPr>
              <a:t>Operations Lead, Apex Instruments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REVENUE MIX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2233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Service revenue grew while
hardware revenue flattened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63280" y="2260600"/>
            <a:ext cx="283972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3280" y="2514600"/>
            <a:ext cx="2839720" cy="91562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Service lines are 19 percent of
revenue, up from 16 percent in
the first quarter.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5003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19"/>
              </a:lnSpc>
              <a:spcBef>
                <a:spcPts val="0"/>
              </a:spcBef>
              <a:spcAft>
                <a:spcPts val="0"/>
              </a:spcAft>
            </a:pPr>
            <a:r>
              <a:rPr sz="8056" b="1">
                <a:solidFill>
                  <a:srgbClr val="9FB4B6"/>
                </a:solidFill>
                <a:latin typeface="Arial"/>
              </a:rPr>
              <a:t>03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9080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882"/>
              </a:lnSpc>
              <a:spcBef>
                <a:spcPts val="0"/>
              </a:spcBef>
              <a:spcAft>
                <a:spcPts val="0"/>
              </a:spcAft>
            </a:pPr>
            <a:r>
              <a:rPr sz="4876" b="1">
                <a:solidFill>
                  <a:srgbClr val="FFFFFF"/>
                </a:solidFill>
                <a:latin typeface="Arial"/>
              </a:rPr>
              <a:t>Service and support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575019"/>
            <a:ext cx="6399276" cy="38086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58"/>
              </a:lnSpc>
              <a:spcBef>
                <a:spcPts val="0"/>
              </a:spcBef>
              <a:spcAft>
                <a:spcPts val="0"/>
              </a:spcAft>
            </a:pPr>
            <a:r>
              <a:rPr sz="1696" b="0">
                <a:solidFill>
                  <a:srgbClr val="FFFFFF"/>
                </a:solidFill>
                <a:latin typeface="Arial"/>
              </a:rPr>
              <a:t>How the Atlas plans are performing against the promise.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SERVICE REQUEST PATH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Five steps from a request to a closed ticket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9000" y="2540000"/>
            <a:ext cx="159512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FF6B1C"/>
                </a:solidFill>
                <a:latin typeface="Consolas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9000" y="2844800"/>
            <a:ext cx="1595120" cy="3451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9"/>
              </a:lnSpc>
              <a:spcBef>
                <a:spcPts val="0"/>
              </a:spcBef>
              <a:spcAft>
                <a:spcPts val="0"/>
              </a:spcAft>
            </a:pPr>
            <a:r>
              <a:rPr sz="1802" b="1">
                <a:solidFill>
                  <a:srgbClr val="00272C"/>
                </a:solidFill>
                <a:latin typeface="Arial"/>
              </a:rPr>
              <a:t>Intake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9000" y="3251200"/>
            <a:ext cx="1595120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Request arrives by
portal, phone, or the
partner queue.</a:t>
            </a:r>
          </a:p>
        </p:txBody>
      </p:sp>
      <p:sp>
        <p:nvSpPr>
          <p:cNvPr id="8" name="Right Arrow 7"/>
          <p:cNvSpPr/>
          <p:nvPr/>
        </p:nvSpPr>
        <p:spPr>
          <a:xfrm>
            <a:off x="2744216" y="3619500"/>
            <a:ext cx="89408" cy="127000"/>
          </a:xfrm>
          <a:prstGeom prst="rightArrow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289052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093720" y="2540000"/>
            <a:ext cx="159512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245D63"/>
                </a:solidFill>
                <a:latin typeface="Consola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93720" y="2844800"/>
            <a:ext cx="1595120" cy="3451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9"/>
              </a:lnSpc>
              <a:spcBef>
                <a:spcPts val="0"/>
              </a:spcBef>
              <a:spcAft>
                <a:spcPts val="0"/>
              </a:spcAft>
            </a:pPr>
            <a:r>
              <a:rPr sz="1802" b="1">
                <a:solidFill>
                  <a:srgbClr val="00272C"/>
                </a:solidFill>
                <a:latin typeface="Arial"/>
              </a:rPr>
              <a:t>Triage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93720" y="3251200"/>
            <a:ext cx="1595120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Sorted to parts,
calibration, or field
visit inside one hour.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4948936" y="3619500"/>
            <a:ext cx="89408" cy="127000"/>
          </a:xfrm>
          <a:prstGeom prst="rightArrow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509524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298440" y="2540000"/>
            <a:ext cx="159512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245D63"/>
                </a:solidFill>
                <a:latin typeface="Consolas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98440" y="2844800"/>
            <a:ext cx="1595120" cy="3451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9"/>
              </a:lnSpc>
              <a:spcBef>
                <a:spcPts val="0"/>
              </a:spcBef>
              <a:spcAft>
                <a:spcPts val="0"/>
              </a:spcAft>
            </a:pPr>
            <a:r>
              <a:rPr sz="1802" b="1">
                <a:solidFill>
                  <a:srgbClr val="00272C"/>
                </a:solidFill>
                <a:latin typeface="Arial"/>
              </a:rPr>
              <a:t>Schedule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8440" y="3251200"/>
            <a:ext cx="1595120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Slot confirmed with
the site and the
parts hold is placed.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7153656" y="3619500"/>
            <a:ext cx="89408" cy="127000"/>
          </a:xfrm>
          <a:prstGeom prst="rightArrow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7299959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03159" y="2540000"/>
            <a:ext cx="159512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245D63"/>
                </a:solidFill>
                <a:latin typeface="Consola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503159" y="2844800"/>
            <a:ext cx="1595120" cy="3451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9"/>
              </a:lnSpc>
              <a:spcBef>
                <a:spcPts val="0"/>
              </a:spcBef>
              <a:spcAft>
                <a:spcPts val="0"/>
              </a:spcAft>
            </a:pPr>
            <a:r>
              <a:rPr sz="1802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503159" y="3251200"/>
            <a:ext cx="1595120" cy="10379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Work performed,
readings logged
against the unit
record.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358376" y="3619500"/>
            <a:ext cx="89408" cy="127000"/>
          </a:xfrm>
          <a:prstGeom prst="rightArrow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504680" y="2336800"/>
            <a:ext cx="2001520" cy="2692400"/>
          </a:xfrm>
          <a:prstGeom prst="roundRect">
            <a:avLst>
              <a:gd name="adj" fmla="val 761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707880" y="2540000"/>
            <a:ext cx="159512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245D63"/>
                </a:solidFill>
                <a:latin typeface="Consolas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707880" y="2844800"/>
            <a:ext cx="1595120" cy="3451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49"/>
              </a:lnSpc>
              <a:spcBef>
                <a:spcPts val="0"/>
              </a:spcBef>
              <a:spcAft>
                <a:spcPts val="0"/>
              </a:spcAft>
            </a:pPr>
            <a:r>
              <a:rPr sz="1802" b="1">
                <a:solidFill>
                  <a:srgbClr val="00272C"/>
                </a:solidFill>
                <a:latin typeface="Arial"/>
              </a:rPr>
              <a:t>Close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707880" y="3251200"/>
            <a:ext cx="1595120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Report sent, next
calibration date set,
ticket closed.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85800" y="5334000"/>
            <a:ext cx="8656320" cy="32131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58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Median path is 2.1 hours to first response and 3 business days to a closed calibration.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SUPPORT RESPONSE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432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167"/>
              </a:lnSpc>
              <a:spcBef>
                <a:spcPts val="0"/>
              </a:spcBef>
              <a:spcAft>
                <a:spcPts val="0"/>
              </a:spcAft>
            </a:pPr>
            <a:r>
              <a:rPr sz="3454" b="1">
                <a:solidFill>
                  <a:srgbClr val="00272C"/>
                </a:solidFill>
                <a:latin typeface="Arial"/>
              </a:rPr>
              <a:t>What changed after the queue was split in July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11400"/>
            <a:ext cx="5118100" cy="3175000"/>
          </a:xfrm>
          <a:prstGeom prst="roundRect">
            <a:avLst>
              <a:gd name="adj" fmla="val 4800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9800" y="2540000"/>
            <a:ext cx="46101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BEFORE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800" y="2819400"/>
            <a:ext cx="4610100" cy="406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46"/>
              </a:lnSpc>
              <a:spcBef>
                <a:spcPts val="0"/>
              </a:spcBef>
              <a:spcAft>
                <a:spcPts val="0"/>
              </a:spcAft>
            </a:pPr>
            <a:r>
              <a:rPr sz="2120" b="1">
                <a:solidFill>
                  <a:srgbClr val="00272C"/>
                </a:solidFill>
                <a:latin typeface="Arial"/>
              </a:rPr>
              <a:t>One queue, one target</a:t>
            </a:r>
          </a:p>
        </p:txBody>
      </p:sp>
      <p:sp>
        <p:nvSpPr>
          <p:cNvPr id="7" name="Rectangle 6"/>
          <p:cNvSpPr/>
          <p:nvPr/>
        </p:nvSpPr>
        <p:spPr>
          <a:xfrm>
            <a:off x="939800" y="3638925"/>
            <a:ext cx="41462" cy="41462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20962" y="3556000"/>
            <a:ext cx="44289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First response 6.4 hours on average</a:t>
            </a:r>
          </a:p>
        </p:txBody>
      </p:sp>
      <p:sp>
        <p:nvSpPr>
          <p:cNvPr id="9" name="Rectangle 8"/>
          <p:cNvSpPr/>
          <p:nvPr/>
        </p:nvSpPr>
        <p:spPr>
          <a:xfrm>
            <a:off x="939800" y="4089374"/>
            <a:ext cx="41462" cy="41462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20962" y="4006448"/>
            <a:ext cx="44289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31 percent of tickets reopened once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939800" y="4539823"/>
            <a:ext cx="41462" cy="41462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20962" y="4456897"/>
            <a:ext cx="44289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Calibration and parts shared a backlog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88100" y="2311400"/>
            <a:ext cx="5118100" cy="3175000"/>
          </a:xfrm>
          <a:prstGeom prst="roundRect">
            <a:avLst>
              <a:gd name="adj" fmla="val 4800"/>
            </a:avLst>
          </a:prstGeom>
          <a:solidFill>
            <a:srgbClr val="EDF3F3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42100" y="2540000"/>
            <a:ext cx="46101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FF6B1C"/>
                </a:solidFill>
                <a:latin typeface="Consolas"/>
              </a:rPr>
              <a:t>AFTER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42100" y="2819400"/>
            <a:ext cx="4610100" cy="40604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646"/>
              </a:lnSpc>
              <a:spcBef>
                <a:spcPts val="0"/>
              </a:spcBef>
              <a:spcAft>
                <a:spcPts val="0"/>
              </a:spcAft>
            </a:pPr>
            <a:r>
              <a:rPr sz="2120" b="1">
                <a:solidFill>
                  <a:srgbClr val="00272C"/>
                </a:solidFill>
                <a:latin typeface="Arial"/>
              </a:rPr>
              <a:t>Three queues, three targets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642100" y="3638925"/>
            <a:ext cx="41462" cy="41462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823262" y="3556000"/>
            <a:ext cx="44289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First response 2.1 hours on average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642100" y="4089374"/>
            <a:ext cx="41462" cy="41462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23262" y="4006448"/>
            <a:ext cx="44289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12 percent of tickets reopened once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642100" y="4539823"/>
            <a:ext cx="41462" cy="41462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3262" y="4456897"/>
            <a:ext cx="44289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Calibration holds its own three day clock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5932424" y="3810000"/>
            <a:ext cx="327152" cy="177800"/>
          </a:xfrm>
          <a:prstGeom prst="rightArrow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5740400"/>
            <a:ext cx="8656320" cy="29007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8"/>
              </a:lnSpc>
              <a:spcBef>
                <a:spcPts val="0"/>
              </a:spcBef>
              <a:spcAft>
                <a:spcPts val="0"/>
              </a:spcAft>
            </a:pPr>
            <a:r>
              <a:rPr sz="1331" b="0">
                <a:solidFill>
                  <a:srgbClr val="00272C"/>
                </a:solidFill>
                <a:latin typeface="Arial"/>
              </a:rPr>
              <a:t>Same headcount. The change was routing, not staffing.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A8B6B7"/>
                </a:solidFill>
                <a:latin typeface="Consolas"/>
              </a:rPr>
              <a:t>RISK TO NAME OUT LOUD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12233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FFFFFF"/>
                </a:solidFill>
                <a:latin typeface="Arial"/>
              </a:rPr>
              <a:t>Bench backlog is the one number moving
the wrong 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362200"/>
            <a:ext cx="7308087" cy="6908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FFFFFF"/>
                </a:solidFill>
                <a:latin typeface="Arial"/>
              </a:rPr>
              <a:t>Bench backlog aged from 6 days in the second quarter to 11 days in the third.
The standard we publish is 5 business days.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230803"/>
            <a:ext cx="7308087" cy="6908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FFFFFF"/>
                </a:solidFill>
                <a:latin typeface="Arial"/>
              </a:rPr>
              <a:t>The cause is a single machined housing with one qualified supplier. A second
source is nine weeks from first article approval.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4099407"/>
            <a:ext cx="7308087" cy="6908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FFFFFF"/>
                </a:solidFill>
                <a:latin typeface="Arial"/>
              </a:rPr>
              <a:t>If Bench demand holds at 460 units a quarter, the backlog clears in November.
If it grows past 500, it does not clear this year.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8476488" y="2362200"/>
            <a:ext cx="3029712" cy="3530600"/>
          </a:xfrm>
          <a:prstGeom prst="roundRect">
            <a:avLst>
              <a:gd name="adj" fmla="val 5030"/>
            </a:avLst>
          </a:prstGeom>
          <a:solidFill>
            <a:srgbClr val="123F45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8705088" y="2565400"/>
            <a:ext cx="5080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705088" y="2692400"/>
            <a:ext cx="2572512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A8B6B7"/>
                </a:solidFill>
                <a:latin typeface="Consolas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05088" y="3084703"/>
            <a:ext cx="2572512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17">
                <a:solidFill>
                  <a:srgbClr val="FFFFFF"/>
                </a:solidFill>
                <a:latin typeface="Consolas"/>
              </a:rPr>
              <a:t>BACKLOG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705088" y="3333389"/>
            <a:ext cx="2572512" cy="315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8"/>
              </a:lnSpc>
              <a:spcBef>
                <a:spcPts val="0"/>
              </a:spcBef>
              <a:spcAft>
                <a:spcPts val="0"/>
              </a:spcAft>
            </a:pPr>
            <a:r>
              <a:rPr sz="1670" b="1">
                <a:solidFill>
                  <a:srgbClr val="FFFFFF"/>
                </a:solidFill>
                <a:latin typeface="Arial"/>
              </a:rPr>
              <a:t>11 days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705088" y="3742277"/>
            <a:ext cx="2572512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17">
                <a:solidFill>
                  <a:srgbClr val="FFFFFF"/>
                </a:solidFill>
                <a:latin typeface="Consolas"/>
              </a:rPr>
              <a:t>STANDARD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05088" y="3990963"/>
            <a:ext cx="2572512" cy="315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8"/>
              </a:lnSpc>
              <a:spcBef>
                <a:spcPts val="0"/>
              </a:spcBef>
              <a:spcAft>
                <a:spcPts val="0"/>
              </a:spcAft>
            </a:pPr>
            <a:r>
              <a:rPr sz="1670" b="1">
                <a:solidFill>
                  <a:srgbClr val="FFFFFF"/>
                </a:solidFill>
                <a:latin typeface="Arial"/>
              </a:rPr>
              <a:t>5 days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05088" y="4399851"/>
            <a:ext cx="2572512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17">
                <a:solidFill>
                  <a:srgbClr val="FFFFFF"/>
                </a:solidFill>
                <a:latin typeface="Consolas"/>
              </a:rPr>
              <a:t>SECOND SOURCE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705088" y="4648537"/>
            <a:ext cx="2572512" cy="315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8"/>
              </a:lnSpc>
              <a:spcBef>
                <a:spcPts val="0"/>
              </a:spcBef>
              <a:spcAft>
                <a:spcPts val="0"/>
              </a:spcAft>
            </a:pPr>
            <a:r>
              <a:rPr sz="1670" b="1">
                <a:solidFill>
                  <a:srgbClr val="FFFFFF"/>
                </a:solidFill>
                <a:latin typeface="Arial"/>
              </a:rPr>
              <a:t>9 weeks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05088" y="5057425"/>
            <a:ext cx="2572512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17">
                <a:solidFill>
                  <a:srgbClr val="FFFFFF"/>
                </a:solidFill>
                <a:latin typeface="Consolas"/>
              </a:rPr>
              <a:t>CLEARS BY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705088" y="5306112"/>
            <a:ext cx="2572512" cy="31536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48"/>
              </a:lnSpc>
              <a:spcBef>
                <a:spcPts val="0"/>
              </a:spcBef>
              <a:spcAft>
                <a:spcPts val="0"/>
              </a:spcAft>
            </a:pPr>
            <a:r>
              <a:rPr sz="1670" b="1">
                <a:solidFill>
                  <a:srgbClr val="FFFFFF"/>
                </a:solidFill>
                <a:latin typeface="Arial"/>
              </a:rPr>
              <a:t>November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5003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19"/>
              </a:lnSpc>
              <a:spcBef>
                <a:spcPts val="0"/>
              </a:spcBef>
              <a:spcAft>
                <a:spcPts val="0"/>
              </a:spcAft>
            </a:pPr>
            <a:r>
              <a:rPr sz="8056" b="1">
                <a:solidFill>
                  <a:srgbClr val="9FB4B6"/>
                </a:solidFill>
                <a:latin typeface="Arial"/>
              </a:rPr>
              <a:t>04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9080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882"/>
              </a:lnSpc>
              <a:spcBef>
                <a:spcPts val="0"/>
              </a:spcBef>
              <a:spcAft>
                <a:spcPts val="0"/>
              </a:spcAft>
            </a:pPr>
            <a:r>
              <a:rPr sz="4876" b="1">
                <a:solidFill>
                  <a:srgbClr val="FFFFFF"/>
                </a:solidFill>
                <a:latin typeface="Arial"/>
              </a:rPr>
              <a:t>What we are asking for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575019"/>
            <a:ext cx="6399276" cy="38086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58"/>
              </a:lnSpc>
              <a:spcBef>
                <a:spcPts val="0"/>
              </a:spcBef>
              <a:spcAft>
                <a:spcPts val="0"/>
              </a:spcAft>
            </a:pPr>
            <a:r>
              <a:rPr sz="1696" b="0">
                <a:solidFill>
                  <a:srgbClr val="FFFFFF"/>
                </a:solidFill>
                <a:latin typeface="Arial"/>
              </a:rPr>
              <a:t>Four decisions, one date, and the price sheet behind them.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AGENDA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Four sections, thirty minutes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661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2606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438400"/>
            <a:ext cx="7620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245D63"/>
                </a:solidFill>
                <a:latin typeface="Consolas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51000" y="2400300"/>
            <a:ext cx="4977384" cy="4321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824"/>
              </a:lnSpc>
              <a:spcBef>
                <a:spcPts val="0"/>
              </a:spcBef>
              <a:spcAft>
                <a:spcPts val="0"/>
              </a:spcAft>
            </a:pPr>
            <a:r>
              <a:rPr sz="2226" b="1">
                <a:solidFill>
                  <a:srgbClr val="00272C"/>
                </a:solidFill>
                <a:latin typeface="Arial"/>
              </a:rPr>
              <a:t>Where the line stands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44792" y="2491798"/>
            <a:ext cx="4824984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Units, revenue, and mix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124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302000"/>
            <a:ext cx="7620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245D63"/>
                </a:solidFill>
                <a:latin typeface="Consolas"/>
              </a:rP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51000" y="3263900"/>
            <a:ext cx="4977384" cy="4321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824"/>
              </a:lnSpc>
              <a:spcBef>
                <a:spcPts val="0"/>
              </a:spcBef>
              <a:spcAft>
                <a:spcPts val="0"/>
              </a:spcAft>
            </a:pPr>
            <a:r>
              <a:rPr sz="2226" b="1">
                <a:solidFill>
                  <a:srgbClr val="00272C"/>
                </a:solidFill>
                <a:latin typeface="Arial"/>
              </a:rPr>
              <a:t>What customers are doing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44792" y="3355398"/>
            <a:ext cx="4824984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Three buying patterns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39878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4165600"/>
            <a:ext cx="7620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245D63"/>
                </a:solidFill>
                <a:latin typeface="Consolas"/>
              </a:rPr>
              <a:t>03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651000" y="4127500"/>
            <a:ext cx="4977384" cy="4321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824"/>
              </a:lnSpc>
              <a:spcBef>
                <a:spcPts val="0"/>
              </a:spcBef>
              <a:spcAft>
                <a:spcPts val="0"/>
              </a:spcAft>
            </a:pPr>
            <a:r>
              <a:rPr sz="2226" b="1">
                <a:solidFill>
                  <a:srgbClr val="00272C"/>
                </a:solidFill>
                <a:latin typeface="Arial"/>
              </a:rPr>
              <a:t>Service and support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44792" y="4218998"/>
            <a:ext cx="4824984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Atlas plan performance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48514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5800" y="5029200"/>
            <a:ext cx="7620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245D63"/>
                </a:solidFill>
                <a:latin typeface="Consolas"/>
              </a:rPr>
              <a:t>04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51000" y="4991100"/>
            <a:ext cx="4977384" cy="4321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824"/>
              </a:lnSpc>
              <a:spcBef>
                <a:spcPts val="0"/>
              </a:spcBef>
              <a:spcAft>
                <a:spcPts val="0"/>
              </a:spcAft>
            </a:pPr>
            <a:r>
              <a:rPr sz="2226" b="1">
                <a:solidFill>
                  <a:srgbClr val="00272C"/>
                </a:solidFill>
                <a:latin typeface="Arial"/>
              </a:rPr>
              <a:t>What we are asking for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44792" y="5082598"/>
            <a:ext cx="4824984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Four decisions and a date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85800" y="5867400"/>
            <a:ext cx="10820400" cy="2604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272" b="0">
                <a:solidFill>
                  <a:srgbClr val="00272C"/>
                </a:solidFill>
                <a:latin typeface="Arial"/>
              </a:rPr>
              <a:t>Questions are welcome at any point. The appendix holds the source tables.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NEXT THREE QUARTERS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What we are committing to, and when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57400" y="2260600"/>
            <a:ext cx="30480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FF6B1C"/>
                </a:solidFill>
                <a:latin typeface="Consolas"/>
              </a:rPr>
              <a:t>Q4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57800" y="2260600"/>
            <a:ext cx="30480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Q1 2027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58200" y="2260600"/>
            <a:ext cx="30480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Q2 2027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25654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85800" y="2768600"/>
            <a:ext cx="12192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Supply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057400" y="2717800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22500" y="2870200"/>
            <a:ext cx="2717800" cy="5550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Second housing source at first
article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57800" y="2717800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22900" y="2870200"/>
            <a:ext cx="2717800" cy="3002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Bench backlog back to 5 days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458200" y="2717800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623300" y="2870200"/>
            <a:ext cx="2717800" cy="5550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Regional stocking in all six
regions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3666066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85800" y="3869266"/>
            <a:ext cx="12192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Service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2057400" y="3818466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2222500" y="3970866"/>
            <a:ext cx="2717800" cy="5550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Calibration slots published 60
days out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257800" y="3818466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422900" y="3970866"/>
            <a:ext cx="2717800" cy="3002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Field visit scheduling in the portal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458200" y="3818466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23300" y="3970866"/>
            <a:ext cx="2717800" cy="3002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Unit history export for partners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4766733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85800" y="4969933"/>
            <a:ext cx="12192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Commercial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2057400" y="4919133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2222500" y="5071533"/>
            <a:ext cx="2717800" cy="3002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Training bundle pricing published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257800" y="4919133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422900" y="5071533"/>
            <a:ext cx="2717800" cy="3002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Annual plan option for Atlas Care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8458200" y="4919133"/>
            <a:ext cx="3048000" cy="770466"/>
          </a:xfrm>
          <a:prstGeom prst="roundRect">
            <a:avLst>
              <a:gd name="adj" fmla="val 16483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623300" y="5071533"/>
            <a:ext cx="2717800" cy="55502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Partner price sheet on a fixed
calendar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77800" cy="68580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219200" y="1905000"/>
            <a:ext cx="10058400" cy="2570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93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78">
                <a:solidFill>
                  <a:srgbClr val="A8B6B7"/>
                </a:solidFill>
                <a:latin typeface="Consolas"/>
              </a:rPr>
              <a:t>THE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2336800"/>
            <a:ext cx="9956800" cy="173521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6167"/>
              </a:lnSpc>
              <a:spcBef>
                <a:spcPts val="0"/>
              </a:spcBef>
              <a:spcAft>
                <a:spcPts val="0"/>
              </a:spcAft>
            </a:pPr>
            <a:r>
              <a:rPr sz="5112" b="1">
                <a:solidFill>
                  <a:srgbClr val="FFFFFF"/>
                </a:solidFill>
                <a:latin typeface="Arial"/>
              </a:rPr>
              <a:t>Approve the Field Kit allocation
rule before October 1.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19200" y="4376816"/>
            <a:ext cx="6770624" cy="40456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717"/>
              </a:lnSpc>
              <a:spcBef>
                <a:spcPts val="0"/>
              </a:spcBef>
              <a:spcAft>
                <a:spcPts val="0"/>
              </a:spcAft>
            </a:pPr>
            <a:r>
              <a:rPr sz="1802" b="0">
                <a:solidFill>
                  <a:srgbClr val="FFFFFF"/>
                </a:solidFill>
                <a:latin typeface="Arial"/>
              </a:rPr>
              <a:t>Everything else on the list can wait a quarter. This one cannot.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A8B6B7"/>
                </a:solidFill>
                <a:latin typeface="Consolas"/>
              </a:rPr>
              <a:t>NEXT STEPS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FFFFFF"/>
                </a:solidFill>
                <a:latin typeface="Arial"/>
              </a:rPr>
              <a:t>Four decisions, one owner each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3368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2590800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90600" y="2501900"/>
            <a:ext cx="6059424" cy="39632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7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FFFF"/>
                </a:solidFill>
                <a:latin typeface="Arial"/>
              </a:rPr>
              <a:t>Approve the Field Kit allocation rule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94448" y="2577994"/>
            <a:ext cx="2596896" cy="28210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FFFFFF"/>
                </a:solidFill>
                <a:latin typeface="Arial"/>
              </a:rPr>
              <a:t>Dana Whitfield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07752" y="2593301"/>
            <a:ext cx="1298448" cy="2604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FF6B1C"/>
                </a:solidFill>
                <a:latin typeface="Consolas"/>
              </a:rPr>
              <a:t>OCT 1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2131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685800" y="346710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90600" y="3378200"/>
            <a:ext cx="6059424" cy="39632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7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FFFF"/>
                </a:solidFill>
                <a:latin typeface="Arial"/>
              </a:rPr>
              <a:t>Sign off the regional stocking plan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94448" y="3454294"/>
            <a:ext cx="2596896" cy="28210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07752" y="3469601"/>
            <a:ext cx="1298448" cy="2604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FFFFFF"/>
                </a:solidFill>
                <a:latin typeface="Consolas"/>
              </a:rPr>
              <a:t>OCT 15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0894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685800" y="434340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90600" y="4254500"/>
            <a:ext cx="6059424" cy="39632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7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FFFF"/>
                </a:solidFill>
                <a:latin typeface="Arial"/>
              </a:rPr>
              <a:t>Confirm the training bundle price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4448" y="4330594"/>
            <a:ext cx="2596896" cy="28210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FFFFFF"/>
                </a:solidFill>
                <a:latin typeface="Arial"/>
              </a:rPr>
              <a:t>Sami Torres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07752" y="4345901"/>
            <a:ext cx="1298448" cy="2604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FFFFFF"/>
                </a:solidFill>
                <a:latin typeface="Consolas"/>
              </a:rPr>
              <a:t>OCT 22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49657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685800" y="5219700"/>
            <a:ext cx="101600" cy="101600"/>
          </a:xfrm>
          <a:prstGeom prst="ellipse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90600" y="5130800"/>
            <a:ext cx="6059424" cy="39632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7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FFFF"/>
                </a:solidFill>
                <a:latin typeface="Arial"/>
              </a:rPr>
              <a:t>Set the next review date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94448" y="5206894"/>
            <a:ext cx="2596896" cy="28210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63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FFFFFF"/>
                </a:solidFill>
                <a:latin typeface="Arial"/>
              </a:rPr>
              <a:t>Jordan Vale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207752" y="5222201"/>
            <a:ext cx="1298448" cy="2604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FFFFFF"/>
                </a:solidFill>
                <a:latin typeface="Consolas"/>
              </a:rPr>
              <a:t>OCT 31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22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641600"/>
            <a:ext cx="10820400" cy="25701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93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78">
                <a:solidFill>
                  <a:srgbClr val="A8B6B7"/>
                </a:solidFill>
                <a:latin typeface="Consolas"/>
              </a:rPr>
              <a:t>APPENDIX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2997200"/>
            <a:ext cx="9144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3276600"/>
            <a:ext cx="7574280" cy="85631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530"/>
              </a:lnSpc>
              <a:spcBef>
                <a:spcPts val="0"/>
              </a:spcBef>
              <a:spcAft>
                <a:spcPts val="0"/>
              </a:spcAft>
            </a:pPr>
            <a:r>
              <a:rPr sz="4664" b="1">
                <a:solidFill>
                  <a:srgbClr val="FFFFFF"/>
                </a:solidFill>
                <a:latin typeface="Arial"/>
              </a:rPr>
              <a:t>Source tables and detail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361515"/>
            <a:ext cx="6059424" cy="6615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98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FFFFFF"/>
                </a:solidFill>
                <a:latin typeface="Arial"/>
              </a:rPr>
              <a:t>Everything from here forward is reference. Nothing in the
appendix changes a number in the body.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23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ADOPTION SIGNALS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Four signals we track weekly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476500"/>
            <a:ext cx="48387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FF6B1C"/>
                </a:solidFill>
                <a:latin typeface="Consolas"/>
              </a:rPr>
              <a:t>SIGNAL 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743200"/>
            <a:ext cx="4838700" cy="3653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sz="1907" b="1">
                <a:solidFill>
                  <a:srgbClr val="00272C"/>
                </a:solidFill>
                <a:latin typeface="Arial"/>
              </a:rPr>
              <a:t>Second unit inside 90 days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352800"/>
            <a:ext cx="4838700" cy="32131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58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38 percent of new sites, up from 29 percent a year ago.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0300" y="2286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38900" y="2476500"/>
            <a:ext cx="48387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SIGNAL 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38900" y="2743200"/>
            <a:ext cx="4838700" cy="3653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sz="1907" b="1">
                <a:solidFill>
                  <a:srgbClr val="00272C"/>
                </a:solidFill>
                <a:latin typeface="Arial"/>
              </a:rPr>
              <a:t>Calibration booked on time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38900" y="3352800"/>
            <a:ext cx="4838700" cy="3101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sz="1381" b="0">
                <a:solidFill>
                  <a:srgbClr val="00272C"/>
                </a:solidFill>
                <a:latin typeface="Arial"/>
              </a:rPr>
              <a:t>82 percent of due units booked within the reminder window.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85800" y="4191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4381500"/>
            <a:ext cx="48387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SIGNAL 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4648200"/>
            <a:ext cx="4838700" cy="3653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sz="1907" b="1">
                <a:solidFill>
                  <a:srgbClr val="00272C"/>
                </a:solidFill>
                <a:latin typeface="Arial"/>
              </a:rPr>
              <a:t>Training attached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5257800"/>
            <a:ext cx="4838700" cy="3101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sz="1381" b="0">
                <a:solidFill>
                  <a:srgbClr val="00272C"/>
                </a:solidFill>
                <a:latin typeface="Arial"/>
              </a:rPr>
              <a:t>1 in 4 multi-unit orders adds on-site training at $650 per day.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0300" y="4191000"/>
            <a:ext cx="5295900" cy="1701800"/>
          </a:xfrm>
          <a:prstGeom prst="roundRect">
            <a:avLst>
              <a:gd name="adj" fmla="val 8955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38900" y="4381500"/>
            <a:ext cx="48387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SIGNAL 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38900" y="4648200"/>
            <a:ext cx="4838700" cy="36538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81"/>
              </a:lnSpc>
              <a:spcBef>
                <a:spcPts val="0"/>
              </a:spcBef>
              <a:spcAft>
                <a:spcPts val="0"/>
              </a:spcAft>
            </a:pPr>
            <a:r>
              <a:rPr sz="1907" b="1">
                <a:solidFill>
                  <a:srgbClr val="00272C"/>
                </a:solidFill>
                <a:latin typeface="Arial"/>
              </a:rPr>
              <a:t>Plan upgrade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38900" y="5257800"/>
            <a:ext cx="4838700" cy="3101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83"/>
              </a:lnSpc>
              <a:spcBef>
                <a:spcPts val="0"/>
              </a:spcBef>
              <a:spcAft>
                <a:spcPts val="0"/>
              </a:spcAft>
            </a:pPr>
            <a:r>
              <a:rPr sz="1381" b="0">
                <a:solidFill>
                  <a:srgbClr val="00272C"/>
                </a:solidFill>
                <a:latin typeface="Arial"/>
              </a:rPr>
              <a:t>14 percent of Atlas Care accounts moved to Atlas Care Plus.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24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PRODUCT COMPARISON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How the three Meridian units compare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35200"/>
            <a:ext cx="10820400" cy="421131"/>
          </a:xfrm>
          <a:prstGeom prst="rect">
            <a:avLst/>
          </a:prstGeom>
          <a:solidFill>
            <a:srgbClr val="EDF3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867912" y="2349500"/>
            <a:ext cx="2292096" cy="23103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6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17">
                <a:solidFill>
                  <a:srgbClr val="00272C"/>
                </a:solidFill>
                <a:latin typeface="Consolas"/>
              </a:rPr>
              <a:t>MERIDIAN BENCH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64808" y="2349500"/>
            <a:ext cx="2292096" cy="23103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6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17">
                <a:solidFill>
                  <a:srgbClr val="00272C"/>
                </a:solidFill>
                <a:latin typeface="Consolas"/>
              </a:rPr>
              <a:t>MERIDIAN PRO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61704" y="2349500"/>
            <a:ext cx="2292096" cy="23103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16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17">
                <a:solidFill>
                  <a:srgbClr val="00272C"/>
                </a:solidFill>
                <a:latin typeface="Consolas"/>
              </a:rPr>
              <a:t>MERIDIAN FIELD KIT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2770632"/>
            <a:ext cx="2724912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00272C"/>
                </a:solidFill>
                <a:latin typeface="Arial"/>
              </a:rPr>
              <a:t>List price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67912" y="2770632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$4,850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64808" y="2770632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$7,900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061704" y="2770632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FF6B1C"/>
                </a:solidFill>
                <a:latin typeface="Arial"/>
              </a:rPr>
              <a:t>$1,240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115945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85800" y="3115945"/>
            <a:ext cx="10820400" cy="45961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38200" y="3230245"/>
            <a:ext cx="2724912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00272C"/>
                </a:solidFill>
                <a:latin typeface="Arial"/>
              </a:rPr>
              <a:t>Q3 units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67912" y="3230245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461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64808" y="3230245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324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061704" y="3230245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FF6B1C"/>
                </a:solidFill>
                <a:latin typeface="Arial"/>
              </a:rPr>
              <a:t>1,355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85800" y="3575557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38200" y="3689857"/>
            <a:ext cx="2724912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00272C"/>
                </a:solidFill>
                <a:latin typeface="Arial"/>
              </a:rPr>
              <a:t>Standard lead time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867912" y="3689857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5 business days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64808" y="3689857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5 business days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61704" y="3689857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FF6B1C"/>
                </a:solidFill>
                <a:latin typeface="Arial"/>
              </a:rPr>
              <a:t>2 business days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85800" y="403517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5800" y="4035170"/>
            <a:ext cx="10820400" cy="45961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38200" y="4149470"/>
            <a:ext cx="2724912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00272C"/>
                </a:solidFill>
                <a:latin typeface="Arial"/>
              </a:rPr>
              <a:t>Calibration interval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867912" y="4149470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12 months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64808" y="4149470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6 months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61704" y="4149470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FF6B1C"/>
                </a:solidFill>
                <a:latin typeface="Arial"/>
              </a:rPr>
              <a:t>12 months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4494783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38200" y="4609083"/>
            <a:ext cx="2724912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00272C"/>
                </a:solidFill>
                <a:latin typeface="Arial"/>
              </a:rPr>
              <a:t>Atlas Care attach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867912" y="4609083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58 pct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64808" y="4609083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71 pct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61704" y="4609083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FF6B1C"/>
                </a:solidFill>
                <a:latin typeface="Arial"/>
              </a:rPr>
              <a:t>59 pct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4954396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685800" y="4954396"/>
            <a:ext cx="10820400" cy="459613"/>
          </a:xfrm>
          <a:prstGeom prst="rect">
            <a:avLst/>
          </a:prstGeom>
          <a:solidFill>
            <a:srgbClr val="F4F7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38200" y="5068696"/>
            <a:ext cx="2724912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00272C"/>
                </a:solidFill>
                <a:latin typeface="Arial"/>
              </a:rPr>
              <a:t>Typical buyer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3867912" y="5068696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Single site lab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64808" y="5068696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Multi-site group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061704" y="5068696"/>
            <a:ext cx="2292096" cy="27476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19"/>
              </a:lnSpc>
              <a:spcBef>
                <a:spcPts val="0"/>
              </a:spcBef>
              <a:spcAft>
                <a:spcPts val="0"/>
              </a:spcAft>
            </a:pPr>
            <a:r>
              <a:rPr sz="1325" b="1">
                <a:solidFill>
                  <a:srgbClr val="FF6B1C"/>
                </a:solidFill>
                <a:latin typeface="Arial"/>
              </a:rPr>
              <a:t>Field team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85800" y="5414009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25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A8B6B7"/>
                </a:solidFill>
                <a:latin typeface="Consolas"/>
              </a:rPr>
              <a:t>WHERE TO SPEND THE NEXT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2459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046"/>
              </a:lnSpc>
              <a:spcBef>
                <a:spcPts val="0"/>
              </a:spcBef>
              <a:spcAft>
                <a:spcPts val="0"/>
              </a:spcAft>
            </a:pPr>
            <a:r>
              <a:rPr sz="3354" b="1">
                <a:solidFill>
                  <a:srgbClr val="FFFFFF"/>
                </a:solidFill>
                <a:latin typeface="Arial"/>
              </a:rPr>
              <a:t>Effort against impact for the four open programs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854200" y="22606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2082800" y="2463800"/>
            <a:ext cx="39243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A8B6B7"/>
                </a:solidFill>
                <a:latin typeface="Consolas"/>
              </a:rPr>
              <a:t>DO NOW</a:t>
            </a:r>
          </a:p>
        </p:txBody>
      </p:sp>
      <p:sp>
        <p:nvSpPr>
          <p:cNvPr id="6" name="Rectangle 5"/>
          <p:cNvSpPr/>
          <p:nvPr/>
        </p:nvSpPr>
        <p:spPr>
          <a:xfrm>
            <a:off x="2082800" y="2876925"/>
            <a:ext cx="41462" cy="41462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263962" y="2794000"/>
            <a:ext cx="37431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FFFFFF"/>
                </a:solidFill>
                <a:latin typeface="Arial"/>
              </a:rPr>
              <a:t>Field Kit allocation rule</a:t>
            </a:r>
          </a:p>
        </p:txBody>
      </p:sp>
      <p:sp>
        <p:nvSpPr>
          <p:cNvPr id="8" name="Rectangle 7"/>
          <p:cNvSpPr/>
          <p:nvPr/>
        </p:nvSpPr>
        <p:spPr>
          <a:xfrm>
            <a:off x="2082800" y="3327374"/>
            <a:ext cx="41462" cy="41462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263962" y="3244448"/>
            <a:ext cx="37431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FFFFFF"/>
                </a:solidFill>
                <a:latin typeface="Arial"/>
              </a:rPr>
              <a:t>Calibration reminder window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62700" y="22606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591300" y="2463800"/>
            <a:ext cx="39243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FFFFFF"/>
                </a:solidFill>
                <a:latin typeface="Consolas"/>
              </a:rPr>
              <a:t>PLAN CAREFULLY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591300" y="2876925"/>
            <a:ext cx="41462" cy="41462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772462" y="2794000"/>
            <a:ext cx="37431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FFFFFF"/>
                </a:solidFill>
                <a:latin typeface="Arial"/>
              </a:rPr>
              <a:t>Regional stocking change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854200" y="40005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2082800" y="4203700"/>
            <a:ext cx="39243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FFFFFF"/>
                </a:solidFill>
                <a:latin typeface="Consolas"/>
              </a:rPr>
              <a:t>FILL THE GAPS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082800" y="4616825"/>
            <a:ext cx="41462" cy="41462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263962" y="4533900"/>
            <a:ext cx="37431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FFFFFF"/>
                </a:solidFill>
                <a:latin typeface="Arial"/>
              </a:rPr>
              <a:t>Training bundle pricing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362700" y="4000500"/>
            <a:ext cx="4381500" cy="1612900"/>
          </a:xfrm>
          <a:prstGeom prst="roundRect">
            <a:avLst>
              <a:gd name="adj" fmla="val 9448"/>
            </a:avLst>
          </a:prstGeom>
          <a:solidFill>
            <a:srgbClr val="123F45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91300" y="4203700"/>
            <a:ext cx="39243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FFFFFF"/>
                </a:solidFill>
                <a:latin typeface="Consolas"/>
              </a:rPr>
              <a:t>HOLD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591300" y="4616825"/>
            <a:ext cx="41462" cy="41462"/>
          </a:xfrm>
          <a:prstGeom prst="rect">
            <a:avLst/>
          </a:prstGeom>
          <a:solidFill>
            <a:srgbClr val="A8B6B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772462" y="4533900"/>
            <a:ext cx="3743137" cy="3234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61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FFFFFF"/>
                </a:solidFill>
                <a:latin typeface="Arial"/>
              </a:rPr>
              <a:t>Second assembly line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5800" y="2260600"/>
            <a:ext cx="1016000" cy="61015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5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IMPACT ON
THE
QUARTER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54200" y="5740400"/>
            <a:ext cx="8890000" cy="2278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05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EFFORT TO DELIVER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26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THIRD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What shipped and when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3124200"/>
            <a:ext cx="9088120" cy="25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68580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692400"/>
            <a:ext cx="1986280" cy="243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87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00272C"/>
                </a:solidFill>
                <a:latin typeface="Consolas"/>
              </a:rPr>
              <a:t>JUL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3403600"/>
            <a:ext cx="1986280" cy="3128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0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List price change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3987800"/>
            <a:ext cx="1986280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New sheet effective,
partner notice sent 30
days ahead.</a:t>
            </a:r>
          </a:p>
        </p:txBody>
      </p:sp>
      <p:sp>
        <p:nvSpPr>
          <p:cNvPr id="9" name="Oval 8"/>
          <p:cNvSpPr/>
          <p:nvPr/>
        </p:nvSpPr>
        <p:spPr>
          <a:xfrm>
            <a:off x="284988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849880" y="2692400"/>
            <a:ext cx="1986280" cy="243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87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00272C"/>
                </a:solidFill>
                <a:latin typeface="Consolas"/>
              </a:rPr>
              <a:t>JUL 22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49880" y="3403600"/>
            <a:ext cx="1986280" cy="3128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0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Field Kit revision 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49880" y="3987800"/>
            <a:ext cx="1986280" cy="54082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Case latch and charger
change, no price change.</a:t>
            </a:r>
          </a:p>
        </p:txBody>
      </p:sp>
      <p:sp>
        <p:nvSpPr>
          <p:cNvPr id="13" name="Oval 12"/>
          <p:cNvSpPr/>
          <p:nvPr/>
        </p:nvSpPr>
        <p:spPr>
          <a:xfrm>
            <a:off x="501396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013960" y="2692400"/>
            <a:ext cx="1986280" cy="243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87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00272C"/>
                </a:solidFill>
                <a:latin typeface="Consolas"/>
              </a:rPr>
              <a:t>AUG 11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13960" y="3403600"/>
            <a:ext cx="1986280" cy="57320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0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Atlas Care Plus
tiering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13960" y="3987800"/>
            <a:ext cx="1986280" cy="54082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Response target moved
to 4 business hours.</a:t>
            </a:r>
          </a:p>
        </p:txBody>
      </p:sp>
      <p:sp>
        <p:nvSpPr>
          <p:cNvPr id="17" name="Oval 16"/>
          <p:cNvSpPr/>
          <p:nvPr/>
        </p:nvSpPr>
        <p:spPr>
          <a:xfrm>
            <a:off x="7178040" y="3073400"/>
            <a:ext cx="127000" cy="1270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178040" y="2692400"/>
            <a:ext cx="1986280" cy="243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87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00272C"/>
                </a:solidFill>
                <a:latin typeface="Consolas"/>
              </a:rPr>
              <a:t>SEP 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178040" y="3403600"/>
            <a:ext cx="1986280" cy="57320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0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Partner portal
release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178040" y="3987800"/>
            <a:ext cx="1986280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Order status and
calibration due dates in
one view.</a:t>
            </a:r>
          </a:p>
        </p:txBody>
      </p:sp>
      <p:sp>
        <p:nvSpPr>
          <p:cNvPr id="21" name="Oval 20"/>
          <p:cNvSpPr/>
          <p:nvPr/>
        </p:nvSpPr>
        <p:spPr>
          <a:xfrm>
            <a:off x="9342120" y="3073400"/>
            <a:ext cx="127000" cy="1270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42120" y="2692400"/>
            <a:ext cx="1986280" cy="24355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87"/>
              </a:lnSpc>
              <a:spcBef>
                <a:spcPts val="0"/>
              </a:spcBef>
              <a:spcAft>
                <a:spcPts val="0"/>
              </a:spcAft>
            </a:pPr>
            <a:r>
              <a:rPr sz="1272" b="0" spc="127">
                <a:solidFill>
                  <a:srgbClr val="FF6B1C"/>
                </a:solidFill>
                <a:latin typeface="Consolas"/>
              </a:rPr>
              <a:t>SEP 30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42120" y="3403600"/>
            <a:ext cx="1986280" cy="31285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50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Quarter close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342120" y="3987800"/>
            <a:ext cx="1986280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2,140 units shipped,
backlog at 11 days for
Bench.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27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READINESS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5128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322"/>
              </a:lnSpc>
              <a:spcBef>
                <a:spcPts val="0"/>
              </a:spcBef>
              <a:spcAft>
                <a:spcPts val="0"/>
              </a:spcAft>
            </a:pPr>
            <a:r>
              <a:rPr sz="2754" b="1">
                <a:solidFill>
                  <a:srgbClr val="00272C"/>
                </a:solidFill>
                <a:latin typeface="Arial"/>
              </a:rPr>
              <a:t>What is done and what is not, before the October decisions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49500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41400" y="2311400"/>
            <a:ext cx="4749800" cy="3390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Price sheet for October 1 approved and circulated.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41400" y="2701241"/>
            <a:ext cx="47498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21">
                <a:solidFill>
                  <a:srgbClr val="00272C"/>
                </a:solidFill>
                <a:latin typeface="Consolas"/>
              </a:rPr>
              <a:t>DONE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3551766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41400" y="3513666"/>
            <a:ext cx="4749800" cy="6273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Calibration reminder window moved from 14 days to
30 days.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41400" y="4191798"/>
            <a:ext cx="47498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21">
                <a:solidFill>
                  <a:srgbClr val="00272C"/>
                </a:solidFill>
                <a:latin typeface="Consolas"/>
              </a:rPr>
              <a:t>DONE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4754033"/>
            <a:ext cx="203200" cy="203200"/>
          </a:xfrm>
          <a:prstGeom prst="roundRect">
            <a:avLst>
              <a:gd name="adj" fmla="val 22000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41400" y="4715933"/>
            <a:ext cx="4749800" cy="3390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Partner portal live for all 46 Northlight Group sites.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41400" y="5105775"/>
            <a:ext cx="47498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21">
                <a:solidFill>
                  <a:srgbClr val="00272C"/>
                </a:solidFill>
                <a:latin typeface="Consolas"/>
              </a:rPr>
              <a:t>DONE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48400" y="2349500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604000" y="2311400"/>
            <a:ext cx="4749800" cy="6273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Field Kit allocation rule for constrained months, still in
draft.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04000" y="2989531"/>
            <a:ext cx="47498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21">
                <a:solidFill>
                  <a:srgbClr val="FF6B1C"/>
                </a:solidFill>
                <a:latin typeface="Consolas"/>
              </a:rPr>
              <a:t>OPEN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48400" y="3551766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604000" y="3513666"/>
            <a:ext cx="4749800" cy="6273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Regional stocking plan for the two regions that
missed the window.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04000" y="4191798"/>
            <a:ext cx="47498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21">
                <a:solidFill>
                  <a:srgbClr val="00272C"/>
                </a:solidFill>
                <a:latin typeface="Consolas"/>
              </a:rPr>
              <a:t>OPEN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48400" y="4754033"/>
            <a:ext cx="203200" cy="203200"/>
          </a:xfrm>
          <a:prstGeom prst="roundRect">
            <a:avLst>
              <a:gd name="adj" fmla="val 22000"/>
            </a:avLst>
          </a:prstGeom>
          <a:noFill/>
          <a:ln w="1905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604000" y="4715933"/>
            <a:ext cx="4749800" cy="62733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Training bundle pricing, waiting on the October cost
review.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604000" y="5394065"/>
            <a:ext cx="47498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21">
                <a:solidFill>
                  <a:srgbClr val="00272C"/>
                </a:solidFill>
                <a:latin typeface="Consolas"/>
              </a:rPr>
              <a:t>OPEN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28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WHO YOU WILL BE WORKING WITH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Five people own this account end to end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914400" y="2565400"/>
            <a:ext cx="533400" cy="5334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14400" y="2717800"/>
            <a:ext cx="533400" cy="284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852"/>
              </a:lnSpc>
              <a:spcBef>
                <a:spcPts val="0"/>
              </a:spcBef>
              <a:spcAft>
                <a:spcPts val="0"/>
              </a:spcAft>
            </a:pPr>
            <a:r>
              <a:rPr sz="1484" b="1">
                <a:solidFill>
                  <a:srgbClr val="FFFFFF"/>
                </a:solidFill>
                <a:latin typeface="Arial"/>
              </a:rPr>
              <a:t>DW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76600"/>
            <a:ext cx="1564639" cy="3248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17"/>
              </a:lnSpc>
              <a:spcBef>
                <a:spcPts val="0"/>
              </a:spcBef>
              <a:spcAft>
                <a:spcPts val="0"/>
              </a:spcAft>
            </a:pPr>
            <a:r>
              <a:rPr sz="1696" b="1">
                <a:solidFill>
                  <a:srgbClr val="00272C"/>
                </a:solidFill>
                <a:latin typeface="Arial"/>
              </a:rPr>
              <a:t>Dana Whitfield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10000"/>
            <a:ext cx="1564639" cy="4248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28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CHIEF OPERATING
OFFICER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4292600"/>
            <a:ext cx="1564639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Owns the quarterly
review and any
pricing exception.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8544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114040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114040" y="2717800"/>
            <a:ext cx="533400" cy="284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852"/>
              </a:lnSpc>
              <a:spcBef>
                <a:spcPts val="0"/>
              </a:spcBef>
              <a:spcAft>
                <a:spcPts val="0"/>
              </a:spcAft>
            </a:pPr>
            <a:r>
              <a:rPr sz="1484" b="1">
                <a:solidFill>
                  <a:srgbClr val="FFFFFF"/>
                </a:solidFill>
                <a:latin typeface="Arial"/>
              </a:rPr>
              <a:t>JV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14040" y="3276600"/>
            <a:ext cx="1564639" cy="3248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17"/>
              </a:lnSpc>
              <a:spcBef>
                <a:spcPts val="0"/>
              </a:spcBef>
              <a:spcAft>
                <a:spcPts val="0"/>
              </a:spcAft>
            </a:pPr>
            <a:r>
              <a:rPr sz="1696" b="1">
                <a:solidFill>
                  <a:srgbClr val="00272C"/>
                </a:solidFill>
                <a:latin typeface="Arial"/>
              </a:rPr>
              <a:t>Jordan Vale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14040" y="3810000"/>
            <a:ext cx="1564639" cy="2308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28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ACCOUNT MANAGER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114040" y="4292600"/>
            <a:ext cx="1564639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First call for orders,
quotes, and
allocation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08508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5313680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313680" y="2717800"/>
            <a:ext cx="533400" cy="284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852"/>
              </a:lnSpc>
              <a:spcBef>
                <a:spcPts val="0"/>
              </a:spcBef>
              <a:spcAft>
                <a:spcPts val="0"/>
              </a:spcAft>
            </a:pPr>
            <a:r>
              <a:rPr sz="1484" b="1">
                <a:solidFill>
                  <a:srgbClr val="FFFFFF"/>
                </a:solidFill>
                <a:latin typeface="Arial"/>
              </a:rPr>
              <a:t>AK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13680" y="3276600"/>
            <a:ext cx="1564639" cy="3248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17"/>
              </a:lnSpc>
              <a:spcBef>
                <a:spcPts val="0"/>
              </a:spcBef>
              <a:spcAft>
                <a:spcPts val="0"/>
              </a:spcAft>
            </a:pPr>
            <a:r>
              <a:rPr sz="1696" b="1">
                <a:solidFill>
                  <a:srgbClr val="00272C"/>
                </a:solidFill>
                <a:latin typeface="Arial"/>
              </a:rPr>
              <a:t>Avery Kellen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13680" y="3810000"/>
            <a:ext cx="1564639" cy="4248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28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CUSTOMER SUCCESS
LEAD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13680" y="4292600"/>
            <a:ext cx="1564639" cy="10379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Onboarding,
training, and the first
ninety days at a
site.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7284719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Oval 22"/>
          <p:cNvSpPr/>
          <p:nvPr/>
        </p:nvSpPr>
        <p:spPr>
          <a:xfrm>
            <a:off x="7513319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513319" y="2717800"/>
            <a:ext cx="533400" cy="284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852"/>
              </a:lnSpc>
              <a:spcBef>
                <a:spcPts val="0"/>
              </a:spcBef>
              <a:spcAft>
                <a:spcPts val="0"/>
              </a:spcAft>
            </a:pPr>
            <a:r>
              <a:rPr sz="1484" b="1">
                <a:solidFill>
                  <a:srgbClr val="FFFFFF"/>
                </a:solidFill>
                <a:latin typeface="Arial"/>
              </a:rPr>
              <a:t>MR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513319" y="3276600"/>
            <a:ext cx="1564639" cy="3248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17"/>
              </a:lnSpc>
              <a:spcBef>
                <a:spcPts val="0"/>
              </a:spcBef>
              <a:spcAft>
                <a:spcPts val="0"/>
              </a:spcAft>
            </a:pPr>
            <a:r>
              <a:rPr sz="1696" b="1">
                <a:solidFill>
                  <a:srgbClr val="00272C"/>
                </a:solidFill>
                <a:latin typeface="Arial"/>
              </a:rPr>
              <a:t>Morgan Reyes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13319" y="3810000"/>
            <a:ext cx="1564639" cy="2308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28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OPERATIONS LEAD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513319" y="4292600"/>
            <a:ext cx="1564639" cy="10379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Fulfillment,
calibration
scheduling, and field
visits.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484360" y="2336800"/>
            <a:ext cx="2021839" cy="3505200"/>
          </a:xfrm>
          <a:prstGeom prst="roundRect">
            <a:avLst>
              <a:gd name="adj" fmla="val 7537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9712960" y="2565400"/>
            <a:ext cx="533400" cy="5334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9712960" y="2717800"/>
            <a:ext cx="533400" cy="284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852"/>
              </a:lnSpc>
              <a:spcBef>
                <a:spcPts val="0"/>
              </a:spcBef>
              <a:spcAft>
                <a:spcPts val="0"/>
              </a:spcAft>
            </a:pPr>
            <a:r>
              <a:rPr sz="1484" b="1">
                <a:solidFill>
                  <a:srgbClr val="FFFFFF"/>
                </a:solidFill>
                <a:latin typeface="Arial"/>
              </a:rPr>
              <a:t>ST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712960" y="3276600"/>
            <a:ext cx="1564639" cy="32486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117"/>
              </a:lnSpc>
              <a:spcBef>
                <a:spcPts val="0"/>
              </a:spcBef>
              <a:spcAft>
                <a:spcPts val="0"/>
              </a:spcAft>
            </a:pPr>
            <a:r>
              <a:rPr sz="1696" b="1">
                <a:solidFill>
                  <a:srgbClr val="00272C"/>
                </a:solidFill>
                <a:latin typeface="Arial"/>
              </a:rPr>
              <a:t>Sami Torres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712960" y="3810000"/>
            <a:ext cx="1564639" cy="2308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28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MARKETING LEAD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712960" y="4292600"/>
            <a:ext cx="1564639" cy="7893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57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Co-branded material
and partner launch
support.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29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A8B6B7"/>
                </a:solidFill>
                <a:latin typeface="Consolas"/>
              </a:rPr>
              <a:t>SUMMARY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FFFFFF"/>
                </a:solidFill>
                <a:latin typeface="Arial"/>
              </a:rPr>
              <a:t>The quarter in four numbers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0B3A40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FF6B1C"/>
                </a:solidFill>
                <a:latin typeface="Arial"/>
              </a:rPr>
              <a:t>2,140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FFFFFF"/>
                </a:solidFill>
                <a:latin typeface="Arial"/>
              </a:rPr>
              <a:t>Units shipped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UP 13.9 PCT VS Q2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3535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0B3A40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6395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FFFFFF"/>
                </a:solidFill>
                <a:latin typeface="Arial"/>
              </a:rPr>
              <a:t>$9.42M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6395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FFFFFF"/>
                </a:solidFill>
                <a:latin typeface="Arial"/>
              </a:rPr>
              <a:t>Revenue recognized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395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UP 1.2 PCT VS Q2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8490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0B3A40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1350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FFFFFF"/>
                </a:solidFill>
                <a:latin typeface="Arial"/>
              </a:rPr>
              <a:t>61%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350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FFFFFF"/>
                </a:solidFill>
                <a:latin typeface="Arial"/>
              </a:rPr>
              <a:t>Atlas Care attach rate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350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UP 6 POINTS VS Q2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3445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0B3A40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6305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FFFFFF"/>
                </a:solidFill>
                <a:latin typeface="Arial"/>
              </a:rPr>
              <a:t>2.1 hrs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6305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FFFFFF"/>
                </a:solidFill>
                <a:latin typeface="Arial"/>
              </a:rPr>
              <a:t>First support response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6305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DOWN FROM 6.4 HRS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4656307"/>
            <a:ext cx="8007096" cy="6174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FFFFFF"/>
                </a:solidFill>
                <a:latin typeface="Arial"/>
              </a:rPr>
              <a:t>Approve the Field Kit allocation rule before October 1. Everything else on the list can wait a
quarter. This one cannot.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3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SERVICE ORGANIZATION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How escalation runs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97400" y="2108200"/>
            <a:ext cx="2997200" cy="711200"/>
          </a:xfrm>
          <a:prstGeom prst="roundRect">
            <a:avLst>
              <a:gd name="adj" fmla="val 17857"/>
            </a:avLst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4800600" y="2247900"/>
            <a:ext cx="259080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FFFFFF"/>
                </a:solidFill>
                <a:latin typeface="Arial"/>
              </a:rPr>
              <a:t>Dana Whitfield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0600" y="2577769"/>
            <a:ext cx="25908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A8B6B7"/>
                </a:solidFill>
                <a:latin typeface="Consolas"/>
              </a:rPr>
              <a:t>CHIEF OPERATING OFFICER</a:t>
            </a:r>
          </a:p>
        </p:txBody>
      </p:sp>
      <p:sp>
        <p:nvSpPr>
          <p:cNvPr id="7" name="Rectangle 6"/>
          <p:cNvSpPr/>
          <p:nvPr/>
        </p:nvSpPr>
        <p:spPr>
          <a:xfrm>
            <a:off x="6089650" y="2819400"/>
            <a:ext cx="12700" cy="2540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4191000" y="3073400"/>
            <a:ext cx="3810000" cy="127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4184650" y="3073400"/>
            <a:ext cx="12700" cy="2540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2692400" y="3327400"/>
            <a:ext cx="2997200" cy="660400"/>
          </a:xfrm>
          <a:prstGeom prst="roundRect">
            <a:avLst>
              <a:gd name="adj" fmla="val 19230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895600" y="3441700"/>
            <a:ext cx="2590800" cy="284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2"/>
              </a:lnSpc>
              <a:spcBef>
                <a:spcPts val="0"/>
              </a:spcBef>
              <a:spcAft>
                <a:spcPts val="0"/>
              </a:spcAft>
            </a:pPr>
            <a:r>
              <a:rPr sz="1484" b="1">
                <a:solidFill>
                  <a:srgbClr val="00272C"/>
                </a:solidFill>
                <a:latin typeface="Arial"/>
              </a:rPr>
              <a:t>Morgan Reyes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895600" y="3751305"/>
            <a:ext cx="2590800" cy="2030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3"/>
              </a:lnSpc>
              <a:spcBef>
                <a:spcPts val="0"/>
              </a:spcBef>
              <a:spcAft>
                <a:spcPts val="0"/>
              </a:spcAft>
            </a:pPr>
            <a:r>
              <a:rPr sz="1060" b="0" spc="106">
                <a:solidFill>
                  <a:srgbClr val="00272C"/>
                </a:solidFill>
                <a:latin typeface="Consolas"/>
              </a:rPr>
              <a:t>OPERATIONS LEAD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994650" y="3073400"/>
            <a:ext cx="12700" cy="2540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02400" y="3327400"/>
            <a:ext cx="2997200" cy="660400"/>
          </a:xfrm>
          <a:prstGeom prst="roundRect">
            <a:avLst>
              <a:gd name="adj" fmla="val 19230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705600" y="3441700"/>
            <a:ext cx="2590800" cy="28420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852"/>
              </a:lnSpc>
              <a:spcBef>
                <a:spcPts val="0"/>
              </a:spcBef>
              <a:spcAft>
                <a:spcPts val="0"/>
              </a:spcAft>
            </a:pPr>
            <a:r>
              <a:rPr sz="1484" b="1">
                <a:solidFill>
                  <a:srgbClr val="00272C"/>
                </a:solidFill>
                <a:latin typeface="Arial"/>
              </a:rPr>
              <a:t>Avery Kellen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5600" y="3751305"/>
            <a:ext cx="2590800" cy="2030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3"/>
              </a:lnSpc>
              <a:spcBef>
                <a:spcPts val="0"/>
              </a:spcBef>
              <a:spcAft>
                <a:spcPts val="0"/>
              </a:spcAft>
            </a:pPr>
            <a:r>
              <a:rPr sz="1060" b="0" spc="106">
                <a:solidFill>
                  <a:srgbClr val="00272C"/>
                </a:solidFill>
                <a:latin typeface="Consolas"/>
              </a:rPr>
              <a:t>CUSTOMER SUCCESS LEAD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84650" y="3987800"/>
            <a:ext cx="12700" cy="27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94650" y="3987800"/>
            <a:ext cx="12700" cy="27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971675" y="4267200"/>
            <a:ext cx="8248650" cy="127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1965325" y="4267200"/>
            <a:ext cx="12700" cy="27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8580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3600" y="4699000"/>
            <a:ext cx="221615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1">
                <a:solidFill>
                  <a:srgbClr val="00272C"/>
                </a:solidFill>
                <a:latin typeface="Arial"/>
              </a:rPr>
              <a:t>Calibration desk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3600" y="5013741"/>
            <a:ext cx="2216150" cy="2030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3"/>
              </a:lnSpc>
              <a:spcBef>
                <a:spcPts val="0"/>
              </a:spcBef>
              <a:spcAft>
                <a:spcPts val="0"/>
              </a:spcAft>
            </a:pPr>
            <a:r>
              <a:rPr sz="1060" b="0" spc="106">
                <a:solidFill>
                  <a:srgbClr val="00272C"/>
                </a:solidFill>
                <a:latin typeface="Consolas"/>
              </a:rPr>
              <a:t>3 TECHNICIANS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714875" y="4267200"/>
            <a:ext cx="12700" cy="27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343535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3613150" y="4699000"/>
            <a:ext cx="221615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1">
                <a:solidFill>
                  <a:srgbClr val="00272C"/>
                </a:solidFill>
                <a:latin typeface="Arial"/>
              </a:rPr>
              <a:t>Field service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613150" y="5013741"/>
            <a:ext cx="2216150" cy="2030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3"/>
              </a:lnSpc>
              <a:spcBef>
                <a:spcPts val="0"/>
              </a:spcBef>
              <a:spcAft>
                <a:spcPts val="0"/>
              </a:spcAft>
            </a:pPr>
            <a:r>
              <a:rPr sz="1060" b="0" spc="106">
                <a:solidFill>
                  <a:srgbClr val="00272C"/>
                </a:solidFill>
                <a:latin typeface="Consolas"/>
              </a:rPr>
              <a:t>6 ENGINEERS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464425" y="4267200"/>
            <a:ext cx="12700" cy="27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18490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362700" y="4699000"/>
            <a:ext cx="221615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1">
                <a:solidFill>
                  <a:srgbClr val="00272C"/>
                </a:solidFill>
                <a:latin typeface="Arial"/>
              </a:rPr>
              <a:t>Onboarding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62700" y="5013741"/>
            <a:ext cx="2216150" cy="2030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3"/>
              </a:lnSpc>
              <a:spcBef>
                <a:spcPts val="0"/>
              </a:spcBef>
              <a:spcAft>
                <a:spcPts val="0"/>
              </a:spcAft>
            </a:pPr>
            <a:r>
              <a:rPr sz="1060" b="0" spc="106">
                <a:solidFill>
                  <a:srgbClr val="00272C"/>
                </a:solidFill>
                <a:latin typeface="Consolas"/>
              </a:rPr>
              <a:t>2 SPECIALISTS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213975" y="4267200"/>
            <a:ext cx="12700" cy="27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934450" y="4546600"/>
            <a:ext cx="2571750" cy="787400"/>
          </a:xfrm>
          <a:prstGeom prst="roundRect">
            <a:avLst>
              <a:gd name="adj" fmla="val 16129"/>
            </a:avLst>
          </a:prstGeom>
          <a:noFill/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9112250" y="4699000"/>
            <a:ext cx="2216150" cy="2639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20"/>
              </a:lnSpc>
              <a:spcBef>
                <a:spcPts val="0"/>
              </a:spcBef>
              <a:spcAft>
                <a:spcPts val="0"/>
              </a:spcAft>
            </a:pPr>
            <a:r>
              <a:rPr sz="1378" b="1">
                <a:solidFill>
                  <a:srgbClr val="00272C"/>
                </a:solidFill>
                <a:latin typeface="Arial"/>
              </a:rPr>
              <a:t>Partner queue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12250" y="5013741"/>
            <a:ext cx="2216150" cy="2030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23"/>
              </a:lnSpc>
              <a:spcBef>
                <a:spcPts val="0"/>
              </a:spcBef>
              <a:spcAft>
                <a:spcPts val="0"/>
              </a:spcAft>
            </a:pPr>
            <a:r>
              <a:rPr sz="1060" b="0" spc="106">
                <a:solidFill>
                  <a:srgbClr val="00272C"/>
                </a:solidFill>
                <a:latin typeface="Consolas"/>
              </a:rPr>
              <a:t>2 COORDINATORS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85800" y="5562600"/>
            <a:ext cx="8656320" cy="3039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3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00272C"/>
                </a:solidFill>
                <a:latin typeface="Arial"/>
              </a:rPr>
              <a:t>Anything past 24 hours on a Pro unit escalates to the Operations Lead the same day.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30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EFFECTIVE OCTOBER 1,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The price sheet behind the asks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2209800"/>
            <a:ext cx="10820400" cy="1905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2324100"/>
            <a:ext cx="324612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Meridian Bench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40124" y="2349500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Bench instrument, 12 month calibration interval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76488" y="2311400"/>
            <a:ext cx="1731264" cy="385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00272C"/>
                </a:solidFill>
                <a:latin typeface="Arial"/>
              </a:rPr>
              <a:t>$4,850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315956" y="2374900"/>
            <a:ext cx="1190244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EACH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2696028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2810328"/>
            <a:ext cx="324612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Meridian Pro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0124" y="2835728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Multi-site instrument, 6 month calibration interval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76488" y="2797628"/>
            <a:ext cx="1731264" cy="385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00272C"/>
                </a:solidFill>
                <a:latin typeface="Arial"/>
              </a:rPr>
              <a:t>$7,900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315956" y="2861128"/>
            <a:ext cx="1190244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EACH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3182257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85800" y="3296557"/>
            <a:ext cx="324612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Meridian Field Kit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040124" y="3321957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Portable kit, revision B case and charger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76488" y="3283857"/>
            <a:ext cx="1731264" cy="385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6B1C"/>
                </a:solidFill>
                <a:latin typeface="Arial"/>
              </a:rPr>
              <a:t>$1,240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15956" y="3347357"/>
            <a:ext cx="1190244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EACH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85800" y="3668485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85800" y="3782785"/>
            <a:ext cx="324612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Atlas Care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40124" y="3808185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Standard plan, next business day response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76488" y="3770085"/>
            <a:ext cx="1731264" cy="385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00272C"/>
                </a:solidFill>
                <a:latin typeface="Arial"/>
              </a:rPr>
              <a:t>$89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15956" y="3833585"/>
            <a:ext cx="1190244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PER MONTH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85800" y="4154714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5800" y="4269014"/>
            <a:ext cx="324612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Atlas Care Plus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040124" y="4294414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Priority plan, 4 business hour response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476488" y="4256314"/>
            <a:ext cx="1731264" cy="385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00272C"/>
                </a:solidFill>
                <a:latin typeface="Arial"/>
              </a:rPr>
              <a:t>$149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315956" y="4319814"/>
            <a:ext cx="1190244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PER MONTH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5800" y="4640942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85800" y="4755242"/>
            <a:ext cx="324612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Calibration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040124" y="4780642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Per unit, 3 business day turnaround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76488" y="4742542"/>
            <a:ext cx="1731264" cy="385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00272C"/>
                </a:solidFill>
                <a:latin typeface="Arial"/>
              </a:rPr>
              <a:t>$180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315956" y="4806042"/>
            <a:ext cx="1190244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PER UNIT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85800" y="5127171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85800" y="5241471"/>
            <a:ext cx="3246120" cy="30446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84"/>
              </a:lnSpc>
              <a:spcBef>
                <a:spcPts val="0"/>
              </a:spcBef>
              <a:spcAft>
                <a:spcPts val="0"/>
              </a:spcAft>
            </a:pPr>
            <a:r>
              <a:rPr sz="1590" b="1">
                <a:solidFill>
                  <a:srgbClr val="00272C"/>
                </a:solidFill>
                <a:latin typeface="Arial"/>
              </a:rPr>
              <a:t>On-site training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040124" y="5266871"/>
            <a:ext cx="432816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00272C"/>
                </a:solidFill>
                <a:latin typeface="Arial"/>
              </a:rPr>
              <a:t>Up to 8 attendees, travel billed at cost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76488" y="5228771"/>
            <a:ext cx="1731264" cy="385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513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00272C"/>
                </a:solidFill>
                <a:latin typeface="Arial"/>
              </a:rPr>
              <a:t>$650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315956" y="5292271"/>
            <a:ext cx="1190244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PER DAY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85800" y="56134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85800" y="5791200"/>
            <a:ext cx="8656320" cy="24517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38"/>
              </a:lnSpc>
              <a:spcBef>
                <a:spcPts val="0"/>
              </a:spcBef>
              <a:spcAft>
                <a:spcPts val="0"/>
              </a:spcAft>
            </a:pPr>
            <a:r>
              <a:rPr sz="1125" b="0">
                <a:solidFill>
                  <a:srgbClr val="00272C"/>
                </a:solidFill>
                <a:latin typeface="Arial"/>
              </a:rPr>
              <a:t>Partner pricing for Northlight Group sites is set in the partnership schedule and is not shown here.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31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COVERAGE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Six service regions, two of them behind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6708648" cy="3378200"/>
          </a:xfrm>
          <a:prstGeom prst="roundRect">
            <a:avLst>
              <a:gd name="adj" fmla="val 4511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803908" y="2438400"/>
            <a:ext cx="12700" cy="3073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2922016" y="2438400"/>
            <a:ext cx="12700" cy="3073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4040124" y="2438400"/>
            <a:ext cx="12700" cy="3073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158232" y="2438400"/>
            <a:ext cx="12700" cy="3073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276340" y="2438400"/>
            <a:ext cx="12700" cy="3073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838200" y="3130550"/>
            <a:ext cx="6403848" cy="127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838200" y="3975100"/>
            <a:ext cx="6403848" cy="127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838200" y="4819650"/>
            <a:ext cx="6403848" cy="127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914400" y="5283200"/>
            <a:ext cx="6251448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MAP PLACEHOLDER</a:t>
            </a:r>
          </a:p>
        </p:txBody>
      </p:sp>
      <p:sp>
        <p:nvSpPr>
          <p:cNvPr id="14" name="Oval 13"/>
          <p:cNvSpPr/>
          <p:nvPr/>
        </p:nvSpPr>
        <p:spPr>
          <a:xfrm>
            <a:off x="7775448" y="2374900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04048" y="2286000"/>
            <a:ext cx="2308352" cy="3037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Northeast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515600" y="2332048"/>
            <a:ext cx="990600" cy="238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76"/>
              </a:lnSpc>
              <a:spcBef>
                <a:spcPts val="0"/>
              </a:spcBef>
              <a:spcAft>
                <a:spcPts val="0"/>
              </a:spcAft>
            </a:pPr>
            <a:r>
              <a:rPr sz="1166" b="0">
                <a:solidFill>
                  <a:srgbClr val="00272C"/>
                </a:solidFill>
                <a:latin typeface="Consolas"/>
              </a:rPr>
              <a:t>9 sites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775448" y="2734733"/>
            <a:ext cx="3730752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7775448" y="2937933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04048" y="2849033"/>
            <a:ext cx="2308352" cy="3037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Southeast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515600" y="2895081"/>
            <a:ext cx="990600" cy="238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76"/>
              </a:lnSpc>
              <a:spcBef>
                <a:spcPts val="0"/>
              </a:spcBef>
              <a:spcAft>
                <a:spcPts val="0"/>
              </a:spcAft>
            </a:pPr>
            <a:r>
              <a:rPr sz="1166" b="0">
                <a:solidFill>
                  <a:srgbClr val="00272C"/>
                </a:solidFill>
                <a:latin typeface="Consolas"/>
              </a:rPr>
              <a:t>14 sites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775448" y="3297766"/>
            <a:ext cx="3730752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775448" y="3500966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004048" y="3412066"/>
            <a:ext cx="2308352" cy="3037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Midwest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515600" y="3458114"/>
            <a:ext cx="990600" cy="238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76"/>
              </a:lnSpc>
              <a:spcBef>
                <a:spcPts val="0"/>
              </a:spcBef>
              <a:spcAft>
                <a:spcPts val="0"/>
              </a:spcAft>
            </a:pPr>
            <a:r>
              <a:rPr sz="1166" b="0">
                <a:solidFill>
                  <a:srgbClr val="00272C"/>
                </a:solidFill>
                <a:latin typeface="Consolas"/>
              </a:rPr>
              <a:t>7 sites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775448" y="3860800"/>
            <a:ext cx="3730752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7775448" y="4064000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04048" y="3975100"/>
            <a:ext cx="2308352" cy="3037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South Central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515600" y="4021148"/>
            <a:ext cx="990600" cy="238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76"/>
              </a:lnSpc>
              <a:spcBef>
                <a:spcPts val="0"/>
              </a:spcBef>
              <a:spcAft>
                <a:spcPts val="0"/>
              </a:spcAft>
            </a:pPr>
            <a:r>
              <a:rPr sz="1166" b="0">
                <a:solidFill>
                  <a:srgbClr val="00272C"/>
                </a:solidFill>
                <a:latin typeface="Consolas"/>
              </a:rPr>
              <a:t>6 sites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775448" y="4423833"/>
            <a:ext cx="3730752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775448" y="4627033"/>
            <a:ext cx="101600" cy="101600"/>
          </a:xfrm>
          <a:prstGeom prst="ellipse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04048" y="4538133"/>
            <a:ext cx="2308352" cy="3037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Mountain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515600" y="4584181"/>
            <a:ext cx="990600" cy="238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76"/>
              </a:lnSpc>
              <a:spcBef>
                <a:spcPts val="0"/>
              </a:spcBef>
              <a:spcAft>
                <a:spcPts val="0"/>
              </a:spcAft>
            </a:pPr>
            <a:r>
              <a:rPr sz="1166" b="0">
                <a:solidFill>
                  <a:srgbClr val="00272C"/>
                </a:solidFill>
                <a:latin typeface="Consolas"/>
              </a:rPr>
              <a:t>4 sites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7775448" y="4986866"/>
            <a:ext cx="3730752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7775448" y="5190066"/>
            <a:ext cx="101600" cy="101600"/>
          </a:xfrm>
          <a:prstGeom prst="ellipse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8004048" y="5101166"/>
            <a:ext cx="2308352" cy="3037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Pacific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515600" y="5147214"/>
            <a:ext cx="990600" cy="2386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576"/>
              </a:lnSpc>
              <a:spcBef>
                <a:spcPts val="0"/>
              </a:spcBef>
              <a:spcAft>
                <a:spcPts val="0"/>
              </a:spcAft>
            </a:pPr>
            <a:r>
              <a:rPr sz="1166" b="0">
                <a:solidFill>
                  <a:srgbClr val="00272C"/>
                </a:solidFill>
                <a:latin typeface="Consolas"/>
              </a:rPr>
              <a:t>6 sites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85800" y="5816600"/>
            <a:ext cx="6708648" cy="22211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84"/>
              </a:lnSpc>
              <a:spcBef>
                <a:spcPts val="0"/>
              </a:spcBef>
              <a:spcAft>
                <a:spcPts val="0"/>
              </a:spcAft>
            </a:pPr>
            <a:r>
              <a:rPr sz="1019" b="0">
                <a:solidFill>
                  <a:srgbClr val="00272C"/>
                </a:solidFill>
                <a:latin typeface="Arial"/>
              </a:rPr>
              <a:t>Region outlines are a placeholder. The live version draws from the fulfillment ledger.</a:t>
            </a:r>
          </a:p>
        </p:txBody>
      </p:sp>
      <p:sp>
        <p:nvSpPr>
          <p:cNvPr id="38" name="Rectangle 3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32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Meridian Field Kit, revision B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286000"/>
            <a:ext cx="6492240" cy="3327400"/>
          </a:xfrm>
          <a:prstGeom prst="roundRect">
            <a:avLst>
              <a:gd name="adj" fmla="val 4580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 rot="2700000">
            <a:off x="3919220" y="2540000"/>
            <a:ext cx="25400" cy="281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 rot="18900000">
            <a:off x="3919220" y="2540000"/>
            <a:ext cx="25400" cy="2819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2941320" y="3759200"/>
            <a:ext cx="1981200" cy="3810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2941320" y="3873500"/>
            <a:ext cx="198120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ctr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IMAGE SLOT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5765800"/>
            <a:ext cx="6492240" cy="24383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9"/>
              </a:lnSpc>
              <a:spcBef>
                <a:spcPts val="0"/>
              </a:spcBef>
              <a:spcAft>
                <a:spcPts val="0"/>
              </a:spcAft>
            </a:pPr>
            <a:r>
              <a:rPr sz="1119" b="0">
                <a:solidFill>
                  <a:srgbClr val="00272C"/>
                </a:solidFill>
                <a:latin typeface="Arial"/>
              </a:rPr>
              <a:t>Placeholder frame. The generator drops in the approved product photograph when one is supplied.</a:t>
            </a:r>
          </a:p>
        </p:txBody>
      </p:sp>
      <p:sp>
        <p:nvSpPr>
          <p:cNvPr id="10" name="Rectangle 9"/>
          <p:cNvSpPr/>
          <p:nvPr/>
        </p:nvSpPr>
        <p:spPr>
          <a:xfrm>
            <a:off x="7609840" y="2336800"/>
            <a:ext cx="6096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609840" y="2590800"/>
            <a:ext cx="3896360" cy="10437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97"/>
              </a:lnSpc>
              <a:spcBef>
                <a:spcPts val="0"/>
              </a:spcBef>
              <a:spcAft>
                <a:spcPts val="0"/>
              </a:spcAft>
            </a:pPr>
            <a:r>
              <a:rPr sz="1643" b="0">
                <a:solidFill>
                  <a:srgbClr val="00272C"/>
                </a:solidFill>
                <a:latin typeface="Arial"/>
              </a:rPr>
              <a:t>Revision B changed the case latch and
the charger. Neither change moved the
price or the lead time.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609840" y="3863108"/>
            <a:ext cx="3896360" cy="43375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63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IMAGE SLOT: 6.2 IN BY 3.4 IN, 300 DPI
MINIMUM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33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A8B6B7"/>
                </a:solidFill>
                <a:latin typeface="Consolas"/>
              </a:rPr>
              <a:t>CONTACT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FFFFFF"/>
                </a:solidFill>
                <a:latin typeface="Arial"/>
              </a:rPr>
              <a:t>Where to send the next question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3454400" cy="2260600"/>
          </a:xfrm>
          <a:prstGeom prst="roundRect">
            <a:avLst>
              <a:gd name="adj" fmla="val 6741"/>
            </a:avLst>
          </a:prstGeom>
          <a:solidFill>
            <a:srgbClr val="0B3A40"/>
          </a:solidFill>
          <a:ln w="19050">
            <a:solidFill>
              <a:srgbClr val="FF6B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39800" y="2565400"/>
            <a:ext cx="2946400" cy="380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72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FFFF"/>
                </a:solidFill>
                <a:latin typeface="Arial"/>
              </a:rPr>
              <a:t>Jordan Vale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39800" y="2996646"/>
            <a:ext cx="2946400" cy="2278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5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ACCOUNT MANAGER</a:t>
            </a:r>
          </a:p>
        </p:txBody>
      </p:sp>
      <p:sp>
        <p:nvSpPr>
          <p:cNvPr id="7" name="Rectangle 6"/>
          <p:cNvSpPr/>
          <p:nvPr/>
        </p:nvSpPr>
        <p:spPr>
          <a:xfrm>
            <a:off x="939800" y="3351532"/>
            <a:ext cx="2946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39800" y="3478532"/>
            <a:ext cx="2946400" cy="2575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11"/>
              </a:lnSpc>
              <a:spcBef>
                <a:spcPts val="0"/>
              </a:spcBef>
              <a:spcAft>
                <a:spcPts val="0"/>
              </a:spcAft>
            </a:pPr>
            <a:r>
              <a:rPr sz="1219" b="0">
                <a:solidFill>
                  <a:srgbClr val="FFFFFF"/>
                </a:solidFill>
                <a:latin typeface="Arial"/>
              </a:rPr>
              <a:t>jordan.vale@apexinstruments.example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39800" y="3812280"/>
            <a:ext cx="294640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FFFFFF"/>
                </a:solidFill>
                <a:latin typeface="Consolas"/>
              </a:rPr>
              <a:t>(555) 010-0100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68800" y="2336800"/>
            <a:ext cx="3454400" cy="2260600"/>
          </a:xfrm>
          <a:prstGeom prst="roundRect">
            <a:avLst>
              <a:gd name="adj" fmla="val 6741"/>
            </a:avLst>
          </a:prstGeom>
          <a:solidFill>
            <a:srgbClr val="0B3A40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622800" y="2565400"/>
            <a:ext cx="2946400" cy="380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72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FFFF"/>
                </a:solidFill>
                <a:latin typeface="Arial"/>
              </a:rPr>
              <a:t>Avery Kellen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22800" y="2996646"/>
            <a:ext cx="2946400" cy="2278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5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CUSTOMER SUCCESS LEAD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22800" y="3351532"/>
            <a:ext cx="2946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622800" y="3478532"/>
            <a:ext cx="2946400" cy="2575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11"/>
              </a:lnSpc>
              <a:spcBef>
                <a:spcPts val="0"/>
              </a:spcBef>
              <a:spcAft>
                <a:spcPts val="0"/>
              </a:spcAft>
            </a:pPr>
            <a:r>
              <a:rPr sz="1219" b="0">
                <a:solidFill>
                  <a:srgbClr val="FFFFFF"/>
                </a:solidFill>
                <a:latin typeface="Arial"/>
              </a:rPr>
              <a:t>avery.kellen@apexinstruments.example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622800" y="3812280"/>
            <a:ext cx="294640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FFFFFF"/>
                </a:solidFill>
                <a:latin typeface="Consolas"/>
              </a:rPr>
              <a:t>(555) 010-0142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51800" y="2336800"/>
            <a:ext cx="3454400" cy="2260600"/>
          </a:xfrm>
          <a:prstGeom prst="roundRect">
            <a:avLst>
              <a:gd name="adj" fmla="val 6741"/>
            </a:avLst>
          </a:prstGeom>
          <a:solidFill>
            <a:srgbClr val="0B3A40"/>
          </a:solidFill>
          <a:ln w="12700">
            <a:solidFill>
              <a:srgbClr val="2F6A7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05800" y="2565400"/>
            <a:ext cx="2946400" cy="38044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472"/>
              </a:lnSpc>
              <a:spcBef>
                <a:spcPts val="0"/>
              </a:spcBef>
              <a:spcAft>
                <a:spcPts val="0"/>
              </a:spcAft>
            </a:pPr>
            <a:r>
              <a:rPr sz="2014" b="1">
                <a:solidFill>
                  <a:srgbClr val="FFFFFF"/>
                </a:solidFill>
                <a:latin typeface="Arial"/>
              </a:rPr>
              <a:t>Morgan Reyes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05800" y="2996646"/>
            <a:ext cx="2946400" cy="2278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505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FFFFFF"/>
                </a:solidFill>
                <a:latin typeface="Consolas"/>
              </a:rPr>
              <a:t>OPERATIONS LEAD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05800" y="3351532"/>
            <a:ext cx="2946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305800" y="3478532"/>
            <a:ext cx="2946400" cy="25754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11"/>
              </a:lnSpc>
              <a:spcBef>
                <a:spcPts val="0"/>
              </a:spcBef>
              <a:spcAft>
                <a:spcPts val="0"/>
              </a:spcAft>
            </a:pPr>
            <a:r>
              <a:rPr sz="1219" b="0">
                <a:solidFill>
                  <a:srgbClr val="FFFFFF"/>
                </a:solidFill>
                <a:latin typeface="Arial"/>
              </a:rPr>
              <a:t>morgan.reyes@apexinstruments.example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05800" y="3812280"/>
            <a:ext cx="2946400" cy="27120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791"/>
              </a:lnSpc>
              <a:spcBef>
                <a:spcPts val="0"/>
              </a:spcBef>
              <a:spcAft>
                <a:spcPts val="0"/>
              </a:spcAft>
            </a:pPr>
            <a:r>
              <a:rPr sz="1325" b="0">
                <a:solidFill>
                  <a:srgbClr val="FFFFFF"/>
                </a:solidFill>
                <a:latin typeface="Consolas"/>
              </a:rPr>
              <a:t>(555) 010-0177</a:t>
            </a:r>
          </a:p>
        </p:txBody>
      </p:sp>
      <p:sp>
        <p:nvSpPr>
          <p:cNvPr id="22" name="Rectangle 21"/>
          <p:cNvSpPr/>
          <p:nvPr/>
        </p:nvSpPr>
        <p:spPr>
          <a:xfrm>
            <a:off x="685800" y="49276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685800" y="5105400"/>
            <a:ext cx="6492240" cy="3002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FFFFFF"/>
                </a:solidFill>
                <a:latin typeface="Arial"/>
              </a:rPr>
              <a:t>400 Meridian Way, Suite 200, Tampa, FL 33602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178040" y="5105400"/>
            <a:ext cx="4328160" cy="30026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2005"/>
              </a:lnSpc>
              <a:spcBef>
                <a:spcPts val="0"/>
              </a:spcBef>
              <a:spcAft>
                <a:spcPts val="0"/>
              </a:spcAft>
            </a:pPr>
            <a:r>
              <a:rPr sz="1378" b="0">
                <a:solidFill>
                  <a:srgbClr val="FFFFFF"/>
                </a:solidFill>
                <a:latin typeface="Consolas"/>
              </a:rPr>
              <a:t>apexinstruments.example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34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2463800"/>
            <a:ext cx="1905000" cy="150032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9719"/>
              </a:lnSpc>
              <a:spcBef>
                <a:spcPts val="0"/>
              </a:spcBef>
              <a:spcAft>
                <a:spcPts val="0"/>
              </a:spcAft>
            </a:pPr>
            <a:r>
              <a:rPr sz="8056" b="1">
                <a:solidFill>
                  <a:srgbClr val="9FB4B6"/>
                </a:solidFill>
                <a:latin typeface="Arial"/>
              </a:rPr>
              <a:t>01</a:t>
            </a:r>
          </a:p>
        </p:txBody>
      </p:sp>
      <p:sp>
        <p:nvSpPr>
          <p:cNvPr id="3" name="Rectangle 2"/>
          <p:cNvSpPr/>
          <p:nvPr/>
        </p:nvSpPr>
        <p:spPr>
          <a:xfrm>
            <a:off x="2844800" y="2413000"/>
            <a:ext cx="12700" cy="24130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3302000" y="2489200"/>
            <a:ext cx="7696200" cy="90801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882"/>
              </a:lnSpc>
              <a:spcBef>
                <a:spcPts val="0"/>
              </a:spcBef>
              <a:spcAft>
                <a:spcPts val="0"/>
              </a:spcAft>
            </a:pPr>
            <a:r>
              <a:rPr sz="4876" b="1">
                <a:solidFill>
                  <a:srgbClr val="FFFFFF"/>
                </a:solidFill>
                <a:latin typeface="Arial"/>
              </a:rPr>
              <a:t>Where the line stands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2000" y="3575019"/>
            <a:ext cx="6399276" cy="38086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58"/>
              </a:lnSpc>
              <a:spcBef>
                <a:spcPts val="0"/>
              </a:spcBef>
              <a:spcAft>
                <a:spcPts val="0"/>
              </a:spcAft>
            </a:pPr>
            <a:r>
              <a:rPr sz="1696" b="0">
                <a:solidFill>
                  <a:srgbClr val="FFFFFF"/>
                </a:solidFill>
                <a:latin typeface="Arial"/>
              </a:rPr>
              <a:t>Units, revenue, and the mix that moved this quarter.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5740400"/>
            <a:ext cx="2628900" cy="508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34163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1468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8877300" y="5740400"/>
            <a:ext cx="2628900" cy="50800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939800"/>
            <a:ext cx="10820400" cy="2463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3"/>
              </a:lnSpc>
              <a:spcBef>
                <a:spcPts val="0"/>
              </a:spcBef>
              <a:spcAft>
                <a:spcPts val="0"/>
              </a:spcAft>
            </a:pPr>
            <a:r>
              <a:rPr sz="1219" b="0" spc="146">
                <a:solidFill>
                  <a:srgbClr val="A8B6B7"/>
                </a:solidFill>
                <a:latin typeface="Consolas"/>
              </a:rPr>
              <a:t>UNITS SHIPPED, Q3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1473200"/>
            <a:ext cx="3914221" cy="221090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322"/>
              </a:lnSpc>
              <a:spcBef>
                <a:spcPts val="0"/>
              </a:spcBef>
              <a:spcAft>
                <a:spcPts val="0"/>
              </a:spcAft>
            </a:pPr>
            <a:r>
              <a:rPr sz="11872" b="1">
                <a:solidFill>
                  <a:srgbClr val="FFFFFF"/>
                </a:solidFill>
                <a:latin typeface="Arial"/>
              </a:rPr>
              <a:t>2,140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828621" y="2704665"/>
            <a:ext cx="2540000" cy="394868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58"/>
              </a:lnSpc>
              <a:spcBef>
                <a:spcPts val="0"/>
              </a:spcBef>
              <a:spcAft>
                <a:spcPts val="0"/>
              </a:spcAft>
            </a:pPr>
            <a:r>
              <a:rPr sz="2120" b="0" spc="212">
                <a:solidFill>
                  <a:srgbClr val="FF6B1C"/>
                </a:solidFill>
                <a:latin typeface="Consolas"/>
              </a:rPr>
              <a:t>UNITS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3912707"/>
            <a:ext cx="757428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4141307"/>
            <a:ext cx="6708648" cy="97924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3497"/>
              </a:lnSpc>
              <a:spcBef>
                <a:spcPts val="0"/>
              </a:spcBef>
              <a:spcAft>
                <a:spcPts val="0"/>
              </a:spcAft>
            </a:pPr>
            <a:r>
              <a:rPr sz="2756" b="1">
                <a:solidFill>
                  <a:srgbClr val="FFFFFF"/>
                </a:solidFill>
                <a:latin typeface="Arial"/>
              </a:rPr>
              <a:t>Shipments grew 13.9 percent over the
second quarter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272948"/>
            <a:ext cx="6708648" cy="6615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398"/>
              </a:lnSpc>
              <a:spcBef>
                <a:spcPts val="0"/>
              </a:spcBef>
              <a:spcAft>
                <a:spcPts val="0"/>
              </a:spcAft>
            </a:pPr>
            <a:r>
              <a:rPr sz="1590" b="0">
                <a:solidFill>
                  <a:srgbClr val="FFFFFF"/>
                </a:solidFill>
                <a:latin typeface="Arial"/>
              </a:rPr>
              <a:t>Field Kit carried most of the growth. Bench and Pro both grew, but slower
than the quarter before.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27264" y="4141307"/>
            <a:ext cx="3678936" cy="46979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698"/>
              </a:lnSpc>
              <a:spcBef>
                <a:spcPts val="0"/>
              </a:spcBef>
              <a:spcAft>
                <a:spcPts val="0"/>
              </a:spcAft>
            </a:pPr>
            <a:r>
              <a:rPr sz="1166" b="0">
                <a:solidFill>
                  <a:srgbClr val="FFFFFF"/>
                </a:solidFill>
                <a:latin typeface="Consolas"/>
              </a:rPr>
              <a:t>Source: fulfillment ledger, September 30,
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QUARTER AT A GLANCE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6192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288"/>
              </a:lnSpc>
              <a:spcBef>
                <a:spcPts val="0"/>
              </a:spcBef>
              <a:spcAft>
                <a:spcPts val="0"/>
              </a:spcAft>
            </a:pPr>
            <a:r>
              <a:rPr sz="3554" b="1">
                <a:solidFill>
                  <a:srgbClr val="00272C"/>
                </a:solidFill>
                <a:latin typeface="Arial"/>
              </a:rPr>
              <a:t>Four numbers that set up the rest of this deck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FF6B1C"/>
                </a:solidFill>
                <a:latin typeface="Arial"/>
              </a:rPr>
              <a:t>2,140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Units shipped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UP 13.9 PCT VS Q2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43535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66395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00272C"/>
                </a:solidFill>
                <a:latin typeface="Arial"/>
              </a:rPr>
              <a:t>$9.42M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66395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Revenue recognized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6395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UP 1.2 PCT VS Q2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18490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1350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00272C"/>
                </a:solidFill>
                <a:latin typeface="Arial"/>
              </a:rPr>
              <a:t>61%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350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Atlas Care attach rate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1350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UP 6 POINTS VS Q2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934450" y="2336800"/>
            <a:ext cx="2571750" cy="2014707"/>
          </a:xfrm>
          <a:prstGeom prst="roundRect">
            <a:avLst>
              <a:gd name="adj" fmla="val 7564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63050" y="2590800"/>
            <a:ext cx="2114550" cy="7645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918"/>
              </a:lnSpc>
              <a:spcBef>
                <a:spcPts val="0"/>
              </a:spcBef>
              <a:spcAft>
                <a:spcPts val="0"/>
              </a:spcAft>
            </a:pPr>
            <a:r>
              <a:rPr sz="4240" b="1">
                <a:solidFill>
                  <a:srgbClr val="00272C"/>
                </a:solidFill>
                <a:latin typeface="Arial"/>
              </a:rPr>
              <a:t>2.1 hrs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63050" y="3456990"/>
            <a:ext cx="2114550" cy="2929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935"/>
              </a:lnSpc>
              <a:spcBef>
                <a:spcPts val="0"/>
              </a:spcBef>
              <a:spcAft>
                <a:spcPts val="0"/>
              </a:spcAft>
            </a:pPr>
            <a:r>
              <a:rPr sz="1431" b="0">
                <a:solidFill>
                  <a:srgbClr val="00272C"/>
                </a:solidFill>
                <a:latin typeface="Arial"/>
              </a:rPr>
              <a:t>First support response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63050" y="3902387"/>
            <a:ext cx="2114550" cy="22052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47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11">
                <a:solidFill>
                  <a:srgbClr val="00272C"/>
                </a:solidFill>
                <a:latin typeface="Consolas"/>
              </a:rPr>
              <a:t>DOWN FROM 6.4 HRS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85800" y="4656307"/>
            <a:ext cx="8007096" cy="333227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484" b="0">
                <a:solidFill>
                  <a:srgbClr val="00272C"/>
                </a:solidFill>
                <a:latin typeface="Arial"/>
              </a:rPr>
              <a:t>Revenue grew slower than units because the mix moved toward the Field Kit at $1,240.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UNITS BY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7141464" cy="122339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Field Kit volume is now larger
than Bench and Pro combined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2082800"/>
          <a:ext cx="7141464" cy="340360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8260080" y="2082800"/>
            <a:ext cx="3246120" cy="1676400"/>
          </a:xfrm>
          <a:prstGeom prst="roundRect">
            <a:avLst>
              <a:gd name="adj" fmla="val 9090"/>
            </a:avLst>
          </a:prstGeom>
          <a:solidFill>
            <a:srgbClr val="F4F7F7"/>
          </a:solidFill>
          <a:ln w="12700">
            <a:solidFill>
              <a:srgbClr val="B9C6C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63280" y="2260600"/>
            <a:ext cx="2839720" cy="213154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389"/>
              </a:lnSpc>
              <a:spcBef>
                <a:spcPts val="0"/>
              </a:spcBef>
              <a:spcAft>
                <a:spcPts val="0"/>
              </a:spcAft>
            </a:pPr>
            <a:r>
              <a:rPr sz="1113" b="0" spc="134">
                <a:solidFill>
                  <a:srgbClr val="00272C"/>
                </a:solidFill>
                <a:latin typeface="Consolas"/>
              </a:rPr>
              <a:t>TAKEAWAY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63280" y="2514600"/>
            <a:ext cx="2839720" cy="915621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70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Field Kit was 63 percent of units
and 18 percent of hardware
revenue.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609600"/>
            <a:ext cx="10820400" cy="223286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455"/>
              </a:lnSpc>
              <a:spcBef>
                <a:spcPts val="0"/>
              </a:spcBef>
              <a:spcAft>
                <a:spcPts val="0"/>
              </a:spcAft>
            </a:pPr>
            <a:r>
              <a:rPr sz="1166" b="0" spc="140">
                <a:solidFill>
                  <a:srgbClr val="245D63"/>
                </a:solidFill>
                <a:latin typeface="Consolas"/>
              </a:rPr>
              <a:t>READ OF THE QUARTER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85800" y="863600"/>
            <a:ext cx="10058400" cy="67120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4348"/>
              </a:lnSpc>
              <a:spcBef>
                <a:spcPts val="0"/>
              </a:spcBef>
              <a:spcAft>
                <a:spcPts val="0"/>
              </a:spcAft>
            </a:pPr>
            <a:r>
              <a:rPr sz="3604" b="1">
                <a:solidFill>
                  <a:srgbClr val="00272C"/>
                </a:solidFill>
                <a:latin typeface="Arial"/>
              </a:rPr>
              <a:t>What moved, and what it cost us</a:t>
            </a:r>
          </a:p>
        </p:txBody>
      </p:sp>
      <p:sp>
        <p:nvSpPr>
          <p:cNvPr id="4" name="Rectangle 3"/>
          <p:cNvSpPr/>
          <p:nvPr/>
        </p:nvSpPr>
        <p:spPr>
          <a:xfrm>
            <a:off x="685800" y="1661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685800" y="2311400"/>
            <a:ext cx="5245100" cy="25400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85800" y="2514600"/>
            <a:ext cx="5245100" cy="4527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959"/>
              </a:lnSpc>
              <a:spcBef>
                <a:spcPts val="0"/>
              </a:spcBef>
              <a:spcAft>
                <a:spcPts val="0"/>
              </a:spcAft>
            </a:pPr>
            <a:r>
              <a:rPr sz="2332" b="1">
                <a:solidFill>
                  <a:srgbClr val="00272C"/>
                </a:solidFill>
                <a:latin typeface="Arial"/>
              </a:rPr>
              <a:t>What moved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" y="3235487"/>
            <a:ext cx="42943" cy="4294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68443" y="3149600"/>
            <a:ext cx="5062456" cy="6192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Field Kit shipments rose 13.9 percent on partner site
expansion.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981691"/>
            <a:ext cx="42943" cy="4294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68443" y="3895803"/>
            <a:ext cx="5062456" cy="6192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Atlas Care attach reached 61 percent of new hardware
orders.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85800" y="4727895"/>
            <a:ext cx="42943" cy="4294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68443" y="4642007"/>
            <a:ext cx="5062456" cy="6192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Calibration bookings held at three business days end to
end.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61100" y="2311400"/>
            <a:ext cx="5245100" cy="25400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61100" y="2514600"/>
            <a:ext cx="5245100" cy="452795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959"/>
              </a:lnSpc>
              <a:spcBef>
                <a:spcPts val="0"/>
              </a:spcBef>
              <a:spcAft>
                <a:spcPts val="0"/>
              </a:spcAft>
            </a:pPr>
            <a:r>
              <a:rPr sz="2332" b="1">
                <a:solidFill>
                  <a:srgbClr val="00272C"/>
                </a:solidFill>
                <a:latin typeface="Arial"/>
              </a:rPr>
              <a:t>What it cost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261100" y="3235487"/>
            <a:ext cx="42943" cy="4294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3743" y="3149600"/>
            <a:ext cx="5062456" cy="6192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Average order value fell to $2,918 from $3,206 in the
second quarter.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261100" y="3981691"/>
            <a:ext cx="42943" cy="4294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43743" y="3895803"/>
            <a:ext cx="5062456" cy="6192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Bench backlog aged to 11 days against a 5 day
standard.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61100" y="4727895"/>
            <a:ext cx="42943" cy="42943"/>
          </a:xfrm>
          <a:prstGeom prst="rect">
            <a:avLst/>
          </a:prstGeom>
          <a:solidFill>
            <a:srgbClr val="245D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443743" y="4642007"/>
            <a:ext cx="5062456" cy="61920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238"/>
              </a:lnSpc>
              <a:spcBef>
                <a:spcPts val="0"/>
              </a:spcBef>
              <a:spcAft>
                <a:spcPts val="0"/>
              </a:spcAft>
            </a:pPr>
            <a:r>
              <a:rPr sz="1537" b="0">
                <a:solidFill>
                  <a:srgbClr val="00272C"/>
                </a:solidFill>
                <a:latin typeface="Arial"/>
              </a:rPr>
              <a:t>Two of six regions missed the priority shipping window
twice.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B9C6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00272C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00272C"/>
                </a:solidFill>
                <a:latin typeface="Consolas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27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1117600"/>
            <a:ext cx="10820400" cy="246372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623"/>
              </a:lnSpc>
              <a:spcBef>
                <a:spcPts val="0"/>
              </a:spcBef>
              <a:spcAft>
                <a:spcPts val="0"/>
              </a:spcAft>
            </a:pPr>
            <a:r>
              <a:rPr sz="1219" b="0" spc="146">
                <a:solidFill>
                  <a:srgbClr val="A8B6B7"/>
                </a:solidFill>
                <a:latin typeface="Consolas"/>
              </a:rPr>
              <a:t>THE SHORT VERSION</a:t>
            </a:r>
          </a:p>
        </p:txBody>
      </p:sp>
      <p:sp>
        <p:nvSpPr>
          <p:cNvPr id="3" name="Rectangle 2"/>
          <p:cNvSpPr/>
          <p:nvPr/>
        </p:nvSpPr>
        <p:spPr>
          <a:xfrm>
            <a:off x="685800" y="1447800"/>
            <a:ext cx="812800" cy="38100"/>
          </a:xfrm>
          <a:prstGeom prst="rect">
            <a:avLst/>
          </a:prstGeom>
          <a:solidFill>
            <a:srgbClr val="FF6B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1752600"/>
            <a:ext cx="9305544" cy="2334849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5724"/>
              </a:lnSpc>
              <a:spcBef>
                <a:spcPts val="0"/>
              </a:spcBef>
              <a:spcAft>
                <a:spcPts val="0"/>
              </a:spcAft>
            </a:pPr>
            <a:r>
              <a:rPr sz="4664" b="1">
                <a:solidFill>
                  <a:srgbClr val="FFFFFF"/>
                </a:solidFill>
                <a:latin typeface="Arial"/>
              </a:rPr>
              <a:t>The Field Kit carried the quarter,
and it changed the shape of the
business while it did.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341449"/>
            <a:ext cx="6708648" cy="705733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2558"/>
              </a:lnSpc>
              <a:spcBef>
                <a:spcPts val="0"/>
              </a:spcBef>
              <a:spcAft>
                <a:spcPts val="0"/>
              </a:spcAft>
            </a:pPr>
            <a:r>
              <a:rPr sz="1696" b="0">
                <a:solidFill>
                  <a:srgbClr val="FFFFFF"/>
                </a:solidFill>
                <a:latin typeface="Arial"/>
              </a:rPr>
              <a:t>More units, smaller orders, and a service line that now matters to the
number.</a:t>
            </a:r>
          </a:p>
        </p:txBody>
      </p:sp>
      <p:sp>
        <p:nvSpPr>
          <p:cNvPr id="6" name="Rectangle 5"/>
          <p:cNvSpPr/>
          <p:nvPr/>
        </p:nvSpPr>
        <p:spPr>
          <a:xfrm>
            <a:off x="685800" y="6172200"/>
            <a:ext cx="10820400" cy="9525"/>
          </a:xfrm>
          <a:prstGeom prst="rect">
            <a:avLst/>
          </a:prstGeom>
          <a:solidFill>
            <a:srgbClr val="2F6A7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6324600"/>
            <a:ext cx="757428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l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 spc="101">
                <a:solidFill>
                  <a:srgbClr val="FFFFFF"/>
                </a:solidFill>
                <a:latin typeface="Consolas"/>
              </a:rPr>
              <a:t>APEX INSTRUMENTS | MERIDIAN LINE REVIEW | Q3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982200" y="6324600"/>
            <a:ext cx="1524000" cy="192890"/>
          </a:xfrm>
          <a:prstGeom prst="rect">
            <a:avLst/>
          </a:prstGeom>
          <a:noFill/>
        </p:spPr>
        <p:txBody>
          <a:bodyPr wrap="square" lIns="0" rIns="0" tIns="0" bIns="0" anchor="t">
            <a:noAutofit/>
          </a:bodyPr>
          <a:lstStyle/>
          <a:p>
            <a:pPr algn="r">
              <a:lnSpc>
                <a:spcPts val="1257"/>
              </a:lnSpc>
              <a:spcBef>
                <a:spcPts val="0"/>
              </a:spcBef>
              <a:spcAft>
                <a:spcPts val="0"/>
              </a:spcAft>
            </a:pPr>
            <a:r>
              <a:rPr sz="1007" b="0">
                <a:solidFill>
                  <a:srgbClr val="FFFFFF"/>
                </a:solidFill>
                <a:latin typeface="Consolas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