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_rels/chart3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barChart>
        <c:barDir val="bar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Meridian Bench</c:v>
                </c:pt>
              </c:strCache>
            </c:strRef>
          </c:tx>
          <c:spPr>
            <a:solidFill>
              <a:srgbClr val="245D63"/>
            </a:solidFill>
            <a:ln>
              <a:noFill/>
            </a:ln>
          </c:spPr>
          <c:cat>
            <c:strRef>
              <c:f>Sheet1!$A$2:$A$4</c:f>
              <c:strCache>
                <c:ptCount val="3"/>
                <c:pt idx="0">
                  <c:v>Q1 2026</c:v>
                </c:pt>
                <c:pt idx="1">
                  <c:v>Q2 2026</c:v>
                </c:pt>
                <c:pt idx="2">
                  <c:v>Q3 2026</c:v>
                </c:pt>
              </c:strCache>
            </c:strRef>
          </c:cat>
          <c:val>
            <c:numRef>
              <c:f>Sheet1!$B$2:$B$4</c:f>
              <c:numCache>
                <c:formatCode>#,##0</c:formatCode>
                <c:ptCount val="3"/>
                <c:pt idx="0">
                  <c:v>402</c:v>
                </c:pt>
                <c:pt idx="1">
                  <c:v>438</c:v>
                </c:pt>
                <c:pt idx="2">
                  <c:v>461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Meridian Pro</c:v>
                </c:pt>
              </c:strCache>
            </c:strRef>
          </c:tx>
          <c:spPr>
            <a:solidFill>
              <a:srgbClr val="00272C"/>
            </a:solidFill>
            <a:ln>
              <a:noFill/>
            </a:ln>
          </c:spPr>
          <c:cat>
            <c:strRef>
              <c:f>Sheet1!$A$2:$A$4</c:f>
              <c:strCache>
                <c:ptCount val="3"/>
                <c:pt idx="0">
                  <c:v>Q1 2026</c:v>
                </c:pt>
                <c:pt idx="1">
                  <c:v>Q2 2026</c:v>
                </c:pt>
                <c:pt idx="2">
                  <c:v>Q3 2026</c:v>
                </c:pt>
              </c:strCache>
            </c:strRef>
          </c:cat>
          <c:val>
            <c:numRef>
              <c:f>Sheet1!$C$2:$C$4</c:f>
              <c:numCache>
                <c:formatCode>#,##0</c:formatCode>
                <c:ptCount val="3"/>
                <c:pt idx="0">
                  <c:v>268</c:v>
                </c:pt>
                <c:pt idx="1">
                  <c:v>291</c:v>
                </c:pt>
                <c:pt idx="2">
                  <c:v>324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Meridian Field Kit</c:v>
                </c:pt>
              </c:strCache>
            </c:strRef>
          </c:tx>
          <c:spPr>
            <a:solidFill>
              <a:srgbClr val="FF6B1C"/>
            </a:solidFill>
            <a:ln>
              <a:noFill/>
            </a:ln>
          </c:spPr>
          <c:cat>
            <c:strRef>
              <c:f>Sheet1!$A$2:$A$4</c:f>
              <c:strCache>
                <c:ptCount val="3"/>
                <c:pt idx="0">
                  <c:v>Q1 2026</c:v>
                </c:pt>
                <c:pt idx="1">
                  <c:v>Q2 2026</c:v>
                </c:pt>
                <c:pt idx="2">
                  <c:v>Q3 2026</c:v>
                </c:pt>
              </c:strCache>
            </c:strRef>
          </c:cat>
          <c:val>
            <c:numRef>
              <c:f>Sheet1!$D$2:$D$4</c:f>
              <c:numCache>
                <c:formatCode>#,##0</c:formatCode>
                <c:ptCount val="3"/>
                <c:pt idx="0">
                  <c:v>1010</c:v>
                </c:pt>
                <c:pt idx="1">
                  <c:v>1190</c:v>
                </c:pt>
                <c:pt idx="2">
                  <c:v>1355</c:v>
                </c:pt>
              </c:numCache>
            </c:numRef>
          </c:val>
        </c:ser>
        <c:gapWidth val="6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majorTickMark val="none"/>
        <c:minorTickMark val="none"/>
        <c:tickLblPos val="nextTo"/>
        <c:spPr>
          <a:ln>
            <a:solidFill>
              <a:srgbClr val="DEE3E4"/>
            </a:solidFill>
          </a:ln>
        </c:spPr>
        <c:txPr>
          <a:bodyPr/>
          <a:lstStyle/>
          <a:p>
            <a:pPr>
              <a:defRPr sz="882">
                <a:solidFill>
                  <a:srgbClr val="476467"/>
                </a:solidFill>
              </a:defRPr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b"/>
        <c:majorGridlines>
          <c:spPr>
            <a:ln w="9525">
              <a:solidFill>
                <a:srgbClr val="DEE3E4"/>
              </a:solidFill>
            </a:ln>
          </c:spPr>
        </c:majorGridlines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82">
                <a:solidFill>
                  <a:srgbClr val="476467"/>
                </a:solidFill>
              </a:defRPr>
            </a:pPr>
          </a:p>
        </c:txPr>
        <c:crossAx val="-2068027336"/>
        <c:crosses val="autoZero"/>
      </c:valAx>
    </c:plotArea>
    <c:legend>
      <c:legendPos val="b"/>
      <c:overlay val="0"/>
      <c:txPr>
        <a:bodyPr/>
        <a:lstStyle/>
        <a:p>
          <a:pPr>
            <a:defRPr sz="882">
              <a:solidFill>
                <a:srgbClr val="00272C"/>
              </a:solidFill>
            </a:defRPr>
          </a:pPr>
        </a:p>
      </c:txPr>
    </c:legend>
    <c:dispBlanksAs val="gap"/>
  </c:chart>
  <c:txPr>
    <a:bodyPr/>
    <a:lstStyle/>
    <a:p>
      <a:pPr>
        <a:defRPr sz="924">
          <a:solidFill>
            <a:srgbClr val="00272C"/>
          </a:solidFill>
          <a:latin typeface="Arial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Recognized revenue, $M</c:v>
                </c:pt>
              </c:strCache>
            </c:strRef>
          </c:tx>
          <c:spPr>
            <a:ln w="31750">
              <a:solidFill>
                <a:srgbClr val="FF6B1C"/>
              </a:solidFill>
            </a:ln>
          </c:spPr>
          <c:marker>
            <c:symbol val="circle"/>
            <c:size val="7"/>
            <c:spPr>
              <a:solidFill>
                <a:srgbClr val="FF6B1C"/>
              </a:solidFill>
              <a:ln>
                <a:solidFill>
                  <a:srgbClr val="FF6B1C"/>
                </a:solidFill>
              </a:ln>
            </c:spPr>
          </c:marker>
          <c:cat>
            <c:strRef>
              <c:f>Sheet1!$A$2:$A$10</c:f>
              <c:strCache>
                <c:ptCount val="9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</c:strCache>
            </c:strRef>
          </c:cat>
          <c:val>
            <c:numRef>
              <c:f>Sheet1!$B$2:$B$10</c:f>
              <c:numCache>
                <c:formatCode>0.00</c:formatCode>
                <c:ptCount val="9"/>
                <c:pt idx="0">
                  <c:v>2.71</c:v>
                </c:pt>
                <c:pt idx="1">
                  <c:v>2.84</c:v>
                </c:pt>
                <c:pt idx="2">
                  <c:v>2.96</c:v>
                </c:pt>
                <c:pt idx="3">
                  <c:v>3.02</c:v>
                </c:pt>
                <c:pt idx="4">
                  <c:v>3.11</c:v>
                </c:pt>
                <c:pt idx="5">
                  <c:v>3.18</c:v>
                </c:pt>
                <c:pt idx="6">
                  <c:v>3.06</c:v>
                </c:pt>
                <c:pt idx="7">
                  <c:v>3.14</c:v>
                </c:pt>
                <c:pt idx="8">
                  <c:v>3.22</c:v>
                </c:pt>
              </c:numCache>
            </c:numRef>
          </c:val>
          <c:smooth val="0"/>
        </c:ser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ln>
            <a:solidFill>
              <a:srgbClr val="DEE3E4"/>
            </a:solidFill>
          </a:ln>
        </c:spPr>
        <c:txPr>
          <a:bodyPr/>
          <a:lstStyle/>
          <a:p>
            <a:pPr>
              <a:defRPr sz="882">
                <a:solidFill>
                  <a:srgbClr val="476467"/>
                </a:solidFill>
              </a:defRPr>
            </a:pPr>
          </a:p>
        </c:txPr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/>
        <c:delete val="0"/>
        <c:axPos val="l"/>
        <c:majorGridlines>
          <c:spPr>
            <a:ln w="9525">
              <a:solidFill>
                <a:srgbClr val="DEE3E4"/>
              </a:solidFill>
            </a:ln>
          </c:spPr>
        </c:majorGridlines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82">
                <a:solidFill>
                  <a:srgbClr val="476467"/>
                </a:solidFill>
              </a:defRPr>
            </a:pPr>
          </a:p>
        </c:txPr>
        <c:crossAx val="2118791784"/>
        <c:crosses val="autoZero"/>
      </c:valAx>
    </c:plotArea>
    <c:plotVisOnly val="1"/>
    <c:dispBlanksAs val="gap"/>
    <c:showDLblsOverMax val="0"/>
  </c:chart>
  <c:txPr>
    <a:bodyPr/>
    <a:lstStyle/>
    <a:p>
      <a:pPr>
        <a:defRPr sz="924">
          <a:solidFill>
            <a:srgbClr val="00272C"/>
          </a:solidFill>
          <a:latin typeface="Arial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barChart>
        <c:barDir val="col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Hardware</c:v>
                </c:pt>
              </c:strCache>
            </c:strRef>
          </c:tx>
          <c:spPr>
            <a:solidFill>
              <a:srgbClr val="00272C"/>
            </a:solidFill>
            <a:ln>
              <a:noFill/>
            </a:ln>
          </c:spPr>
          <c:cat>
            <c:strRef>
              <c:f>Sheet1!$A$2:$A$4</c:f>
              <c:strCache>
                <c:ptCount val="3"/>
                <c:pt idx="0">
                  <c:v>Q1 2026</c:v>
                </c:pt>
                <c:pt idx="1">
                  <c:v>Q2 2026</c:v>
                </c:pt>
                <c:pt idx="2">
                  <c:v>Q3 2026</c:v>
                </c:pt>
              </c:strCache>
            </c:strRef>
          </c:cat>
          <c:val>
            <c:numRef>
              <c:f>Sheet1!$B$2:$B$4</c:f>
              <c:numCache>
                <c:formatCode>0.00</c:formatCode>
                <c:ptCount val="3"/>
                <c:pt idx="0">
                  <c:v>7.1</c:v>
                </c:pt>
                <c:pt idx="1">
                  <c:v>7.72</c:v>
                </c:pt>
                <c:pt idx="2">
                  <c:v>7.63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Atlas Care</c:v>
                </c:pt>
              </c:strCache>
            </c:strRef>
          </c:tx>
          <c:spPr>
            <a:solidFill>
              <a:srgbClr val="245D63"/>
            </a:solidFill>
            <a:ln>
              <a:noFill/>
            </a:ln>
          </c:spPr>
          <c:cat>
            <c:strRef>
              <c:f>Sheet1!$A$2:$A$4</c:f>
              <c:strCache>
                <c:ptCount val="3"/>
                <c:pt idx="0">
                  <c:v>Q1 2026</c:v>
                </c:pt>
                <c:pt idx="1">
                  <c:v>Q2 2026</c:v>
                </c:pt>
                <c:pt idx="2">
                  <c:v>Q3 2026</c:v>
                </c:pt>
              </c:strCache>
            </c:strRef>
          </c:cat>
          <c:val>
            <c:numRef>
              <c:f>Sheet1!$C$2:$C$4</c:f>
              <c:numCache>
                <c:formatCode>0.00</c:formatCode>
                <c:ptCount val="3"/>
                <c:pt idx="0">
                  <c:v>0.86</c:v>
                </c:pt>
                <c:pt idx="1">
                  <c:v>0.94</c:v>
                </c:pt>
                <c:pt idx="2">
                  <c:v>1.02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Atlas Care Plus</c:v>
                </c:pt>
              </c:strCache>
            </c:strRef>
          </c:tx>
          <c:spPr>
            <a:solidFill>
              <a:srgbClr val="A8B6B7"/>
            </a:solidFill>
            <a:ln>
              <a:noFill/>
            </a:ln>
          </c:spPr>
          <c:cat>
            <c:strRef>
              <c:f>Sheet1!$A$2:$A$4</c:f>
              <c:strCache>
                <c:ptCount val="3"/>
                <c:pt idx="0">
                  <c:v>Q1 2026</c:v>
                </c:pt>
                <c:pt idx="1">
                  <c:v>Q2 2026</c:v>
                </c:pt>
                <c:pt idx="2">
                  <c:v>Q3 2026</c:v>
                </c:pt>
              </c:strCache>
            </c:strRef>
          </c:cat>
          <c:val>
            <c:numRef>
              <c:f>Sheet1!$D$2:$D$4</c:f>
              <c:numCache>
                <c:formatCode>0.00</c:formatCode>
                <c:ptCount val="3"/>
                <c:pt idx="0">
                  <c:v>0.37</c:v>
                </c:pt>
                <c:pt idx="1">
                  <c:v>0.42</c:v>
                </c:pt>
                <c:pt idx="2">
                  <c:v>0.48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Calibration and training</c:v>
                </c:pt>
              </c:strCache>
            </c:strRef>
          </c:tx>
          <c:spPr>
            <a:solidFill>
              <a:srgbClr val="FF6B1C"/>
            </a:solidFill>
            <a:ln>
              <a:noFill/>
            </a:ln>
          </c:spPr>
          <c:cat>
            <c:strRef>
              <c:f>Sheet1!$A$2:$A$4</c:f>
              <c:strCache>
                <c:ptCount val="3"/>
                <c:pt idx="0">
                  <c:v>Q1 2026</c:v>
                </c:pt>
                <c:pt idx="1">
                  <c:v>Q2 2026</c:v>
                </c:pt>
                <c:pt idx="2">
                  <c:v>Q3 2026</c:v>
                </c:pt>
              </c:strCache>
            </c:strRef>
          </c:cat>
          <c:val>
            <c:numRef>
              <c:f>Sheet1!$E$2:$E$4</c:f>
              <c:numCache>
                <c:formatCode>0.00</c:formatCode>
                <c:ptCount val="3"/>
                <c:pt idx="0">
                  <c:v>0.18</c:v>
                </c:pt>
                <c:pt idx="1">
                  <c:v>0.23</c:v>
                </c:pt>
                <c:pt idx="2">
                  <c:v>0.29</c:v>
                </c:pt>
              </c:numCache>
            </c:numRef>
          </c:val>
        </c:ser>
        <c:gapWidth val="70"/>
        <c:overlap val="10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ln>
            <a:solidFill>
              <a:srgbClr val="DEE3E4"/>
            </a:solidFill>
          </a:ln>
        </c:spPr>
        <c:txPr>
          <a:bodyPr/>
          <a:lstStyle/>
          <a:p>
            <a:pPr>
              <a:defRPr sz="882">
                <a:solidFill>
                  <a:srgbClr val="476467"/>
                </a:solidFill>
              </a:defRPr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>
          <c:spPr>
            <a:ln w="9525">
              <a:solidFill>
                <a:srgbClr val="DEE3E4"/>
              </a:solidFill>
            </a:ln>
          </c:spPr>
        </c:majorGridlines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82">
                <a:solidFill>
                  <a:srgbClr val="476467"/>
                </a:solidFill>
              </a:defRPr>
            </a:pPr>
          </a:p>
        </c:txPr>
        <c:crossAx val="-2068027336"/>
        <c:crosses val="autoZero"/>
      </c:valAx>
    </c:plotArea>
    <c:legend>
      <c:legendPos val="b"/>
      <c:overlay val="0"/>
      <c:txPr>
        <a:bodyPr/>
        <a:lstStyle/>
        <a:p>
          <a:pPr>
            <a:defRPr sz="882">
              <a:solidFill>
                <a:srgbClr val="00272C"/>
              </a:solidFill>
            </a:defRPr>
          </a:pPr>
        </a:p>
      </c:txPr>
    </c:legend>
    <c:dispBlanksAs val="gap"/>
  </c:chart>
  <c:txPr>
    <a:bodyPr/>
    <a:lstStyle/>
    <a:p>
      <a:pPr>
        <a:defRPr sz="924">
          <a:solidFill>
            <a:srgbClr val="00272C"/>
          </a:solidFill>
          <a:latin typeface="Arial"/>
        </a:defRPr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4-Point Star 1"/>
          <p:cNvSpPr/>
          <p:nvPr/>
        </p:nvSpPr>
        <p:spPr>
          <a:xfrm>
            <a:off x="685800" y="584200"/>
            <a:ext cx="254000" cy="254000"/>
          </a:xfrm>
          <a:prstGeom prst="star4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41400" y="622300"/>
            <a:ext cx="3810000" cy="24237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59"/>
              </a:lnSpc>
              <a:spcBef>
                <a:spcPts val="0"/>
              </a:spcBef>
              <a:spcAft>
                <a:spcPts val="0"/>
              </a:spcAft>
            </a:pPr>
            <a:r>
              <a:rPr sz="1344" b="1">
                <a:solidFill>
                  <a:srgbClr val="00272C"/>
                </a:solidFill>
                <a:latin typeface="Arial"/>
              </a:rPr>
              <a:t>Apex Instruments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2184400"/>
            <a:ext cx="10820400" cy="17642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138"/>
              </a:lnSpc>
              <a:spcBef>
                <a:spcPts val="0"/>
              </a:spcBef>
              <a:spcAft>
                <a:spcPts val="0"/>
              </a:spcAft>
            </a:pPr>
            <a:r>
              <a:rPr sz="966" b="0" spc="116">
                <a:solidFill>
                  <a:srgbClr val="245D63"/>
                </a:solidFill>
                <a:latin typeface="Consolas"/>
              </a:rPr>
              <a:t>QUARTERLY BUSINESS REVIEW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2487823"/>
            <a:ext cx="9296400" cy="93917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6041"/>
              </a:lnSpc>
              <a:spcBef>
                <a:spcPts val="0"/>
              </a:spcBef>
              <a:spcAft>
                <a:spcPts val="0"/>
              </a:spcAft>
            </a:pPr>
            <a:r>
              <a:rPr sz="5208" b="1">
                <a:solidFill>
                  <a:srgbClr val="00272C"/>
                </a:solidFill>
                <a:latin typeface="Arial"/>
              </a:rPr>
              <a:t>Meridian Line Review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3604798"/>
            <a:ext cx="1219200" cy="50800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3858798"/>
            <a:ext cx="6708648" cy="3007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75"/>
              </a:lnSpc>
              <a:spcBef>
                <a:spcPts val="0"/>
              </a:spcBef>
              <a:spcAft>
                <a:spcPts val="0"/>
              </a:spcAft>
            </a:pPr>
            <a:r>
              <a:rPr sz="1512" b="0">
                <a:solidFill>
                  <a:srgbClr val="476467"/>
                </a:solidFill>
                <a:latin typeface="Arial"/>
              </a:rPr>
              <a:t>Third quarter 2026, prepared for the Northlight Group partnership review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57404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5892800"/>
            <a:ext cx="6492240" cy="19418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56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00272C"/>
                </a:solidFill>
                <a:latin typeface="Arial"/>
              </a:rPr>
              <a:t>Dana Whitfield, Chief Operating Officer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78040" y="5892800"/>
            <a:ext cx="4328160" cy="19418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256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476467"/>
                </a:solidFill>
                <a:latin typeface="Consolas"/>
              </a:rPr>
              <a:t>October 1,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1666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72"/>
              </a:lnSpc>
              <a:spcBef>
                <a:spcPts val="0"/>
              </a:spcBef>
              <a:spcAft>
                <a:spcPts val="0"/>
              </a:spcAft>
            </a:pPr>
            <a:r>
              <a:rPr sz="924" b="0" spc="111">
                <a:solidFill>
                  <a:srgbClr val="245D63"/>
                </a:solidFill>
                <a:latin typeface="Consolas"/>
              </a:rPr>
              <a:t>READ OF THE QUARTER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51505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313"/>
              </a:lnSpc>
              <a:spcBef>
                <a:spcPts val="0"/>
              </a:spcBef>
              <a:spcAft>
                <a:spcPts val="0"/>
              </a:spcAft>
            </a:pPr>
            <a:r>
              <a:rPr sz="2856" b="1">
                <a:solidFill>
                  <a:srgbClr val="00272C"/>
                </a:solidFill>
                <a:latin typeface="Arial"/>
              </a:rPr>
              <a:t>What moved, and what it cost us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1505656"/>
            <a:ext cx="812800" cy="38100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685800" y="2311400"/>
            <a:ext cx="5281422" cy="25400"/>
          </a:xfrm>
          <a:prstGeom prst="rect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2469896"/>
            <a:ext cx="5281422" cy="33330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144"/>
              </a:lnSpc>
              <a:spcBef>
                <a:spcPts val="0"/>
              </a:spcBef>
              <a:spcAft>
                <a:spcPts val="0"/>
              </a:spcAft>
            </a:pPr>
            <a:r>
              <a:rPr sz="1848" b="1">
                <a:solidFill>
                  <a:srgbClr val="00272C"/>
                </a:solidFill>
                <a:latin typeface="Arial"/>
              </a:rPr>
              <a:t>What moved</a:t>
            </a:r>
          </a:p>
        </p:txBody>
      </p:sp>
      <p:sp>
        <p:nvSpPr>
          <p:cNvPr id="7" name="Rectangle 6"/>
          <p:cNvSpPr/>
          <p:nvPr/>
        </p:nvSpPr>
        <p:spPr>
          <a:xfrm>
            <a:off x="685800" y="3033257"/>
            <a:ext cx="38100" cy="38100"/>
          </a:xfrm>
          <a:prstGeom prst="rect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32866" y="2965196"/>
            <a:ext cx="5134356" cy="23948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69"/>
              </a:lnSpc>
              <a:spcBef>
                <a:spcPts val="0"/>
              </a:spcBef>
              <a:spcAft>
                <a:spcPts val="0"/>
              </a:spcAft>
            </a:pPr>
            <a:r>
              <a:rPr sz="1218" b="0">
                <a:solidFill>
                  <a:srgbClr val="476467"/>
                </a:solidFill>
                <a:latin typeface="Arial"/>
              </a:rPr>
              <a:t>Field Kit shipments rose 13.9 percent on partner site expansion.</a:t>
            </a:r>
          </a:p>
        </p:txBody>
      </p:sp>
      <p:sp>
        <p:nvSpPr>
          <p:cNvPr id="9" name="Rectangle 8"/>
          <p:cNvSpPr/>
          <p:nvPr/>
        </p:nvSpPr>
        <p:spPr>
          <a:xfrm>
            <a:off x="685800" y="3371799"/>
            <a:ext cx="38100" cy="38100"/>
          </a:xfrm>
          <a:prstGeom prst="rect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32866" y="3303737"/>
            <a:ext cx="5134356" cy="23948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69"/>
              </a:lnSpc>
              <a:spcBef>
                <a:spcPts val="0"/>
              </a:spcBef>
              <a:spcAft>
                <a:spcPts val="0"/>
              </a:spcAft>
            </a:pPr>
            <a:r>
              <a:rPr sz="1218" b="0">
                <a:solidFill>
                  <a:srgbClr val="476467"/>
                </a:solidFill>
                <a:latin typeface="Arial"/>
              </a:rPr>
              <a:t>Atlas Care attach reached 61 percent of new hardware orders.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5800" y="3710340"/>
            <a:ext cx="38100" cy="38100"/>
          </a:xfrm>
          <a:prstGeom prst="rect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32866" y="3642278"/>
            <a:ext cx="5134356" cy="23948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69"/>
              </a:lnSpc>
              <a:spcBef>
                <a:spcPts val="0"/>
              </a:spcBef>
              <a:spcAft>
                <a:spcPts val="0"/>
              </a:spcAft>
            </a:pPr>
            <a:r>
              <a:rPr sz="1218" b="0">
                <a:solidFill>
                  <a:srgbClr val="476467"/>
                </a:solidFill>
                <a:latin typeface="Arial"/>
              </a:rPr>
              <a:t>Calibration bookings held at three business days end to end.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224778" y="2311400"/>
            <a:ext cx="5281422" cy="254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224778" y="2469896"/>
            <a:ext cx="5281422" cy="33330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144"/>
              </a:lnSpc>
              <a:spcBef>
                <a:spcPts val="0"/>
              </a:spcBef>
              <a:spcAft>
                <a:spcPts val="0"/>
              </a:spcAft>
            </a:pPr>
            <a:r>
              <a:rPr sz="1848" b="1">
                <a:solidFill>
                  <a:srgbClr val="00272C"/>
                </a:solidFill>
                <a:latin typeface="Arial"/>
              </a:rPr>
              <a:t>What it cost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224778" y="3033257"/>
            <a:ext cx="38100" cy="38100"/>
          </a:xfrm>
          <a:prstGeom prst="rect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71844" y="2965196"/>
            <a:ext cx="5134356" cy="23948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69"/>
              </a:lnSpc>
              <a:spcBef>
                <a:spcPts val="0"/>
              </a:spcBef>
              <a:spcAft>
                <a:spcPts val="0"/>
              </a:spcAft>
            </a:pPr>
            <a:r>
              <a:rPr sz="1218" b="0">
                <a:solidFill>
                  <a:srgbClr val="476467"/>
                </a:solidFill>
                <a:latin typeface="Arial"/>
              </a:rPr>
              <a:t>Average order value fell to $2,918 from $3,206 in the second quarter.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224778" y="3371799"/>
            <a:ext cx="38100" cy="38100"/>
          </a:xfrm>
          <a:prstGeom prst="rect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371844" y="3303737"/>
            <a:ext cx="5134356" cy="23948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69"/>
              </a:lnSpc>
              <a:spcBef>
                <a:spcPts val="0"/>
              </a:spcBef>
              <a:spcAft>
                <a:spcPts val="0"/>
              </a:spcAft>
            </a:pPr>
            <a:r>
              <a:rPr sz="1218" b="0">
                <a:solidFill>
                  <a:srgbClr val="476467"/>
                </a:solidFill>
                <a:latin typeface="Arial"/>
              </a:rPr>
              <a:t>Bench backlog aged to 11 days against a 5 day standard.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224778" y="3710340"/>
            <a:ext cx="38100" cy="38100"/>
          </a:xfrm>
          <a:prstGeom prst="rect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71844" y="3642278"/>
            <a:ext cx="5134356" cy="23948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69"/>
              </a:lnSpc>
              <a:spcBef>
                <a:spcPts val="0"/>
              </a:spcBef>
              <a:spcAft>
                <a:spcPts val="0"/>
              </a:spcAft>
            </a:pPr>
            <a:r>
              <a:rPr sz="1218" b="0">
                <a:solidFill>
                  <a:srgbClr val="476467"/>
                </a:solidFill>
                <a:latin typeface="Arial"/>
              </a:rPr>
              <a:t>Two of six regions missed the priority shipping window twice.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85800" y="6324600"/>
            <a:ext cx="757428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 spc="80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982200" y="6324600"/>
            <a:ext cx="152400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>
                <a:solidFill>
                  <a:srgbClr val="476467"/>
                </a:solidFill>
                <a:latin typeface="Consolas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2463800"/>
            <a:ext cx="1905000" cy="115123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7405"/>
              </a:lnSpc>
              <a:spcBef>
                <a:spcPts val="0"/>
              </a:spcBef>
              <a:spcAft>
                <a:spcPts val="0"/>
              </a:spcAft>
            </a:pPr>
            <a:r>
              <a:rPr sz="6384" b="1">
                <a:solidFill>
                  <a:srgbClr val="245D63"/>
                </a:solidFill>
                <a:latin typeface="Arial"/>
              </a:rPr>
              <a:t>02</a:t>
            </a:r>
          </a:p>
        </p:txBody>
      </p:sp>
      <p:sp>
        <p:nvSpPr>
          <p:cNvPr id="3" name="Rectangle 2"/>
          <p:cNvSpPr/>
          <p:nvPr/>
        </p:nvSpPr>
        <p:spPr>
          <a:xfrm>
            <a:off x="2844800" y="2413000"/>
            <a:ext cx="12700" cy="24130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302000" y="2489200"/>
            <a:ext cx="7696200" cy="69680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4482"/>
              </a:lnSpc>
              <a:spcBef>
                <a:spcPts val="0"/>
              </a:spcBef>
              <a:spcAft>
                <a:spcPts val="0"/>
              </a:spcAft>
            </a:pPr>
            <a:r>
              <a:rPr sz="3864" b="1">
                <a:solidFill>
                  <a:srgbClr val="00272C"/>
                </a:solidFill>
                <a:latin typeface="Arial"/>
              </a:rPr>
              <a:t>What customers are doing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02000" y="3324687"/>
            <a:ext cx="6399276" cy="27208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93"/>
              </a:lnSpc>
              <a:spcBef>
                <a:spcPts val="0"/>
              </a:spcBef>
              <a:spcAft>
                <a:spcPts val="0"/>
              </a:spcAft>
            </a:pPr>
            <a:r>
              <a:rPr sz="1344" b="0">
                <a:solidFill>
                  <a:srgbClr val="476467"/>
                </a:solidFill>
                <a:latin typeface="Arial"/>
              </a:rPr>
              <a:t>Three buying patterns and the signals behind them.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5740400"/>
            <a:ext cx="2628900" cy="508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3416300" y="5740400"/>
            <a:ext cx="2628900" cy="50800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146800" y="5740400"/>
            <a:ext cx="2628900" cy="508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877300" y="5740400"/>
            <a:ext cx="2628900" cy="508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6324600"/>
            <a:ext cx="757428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 spc="80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982200" y="6324600"/>
            <a:ext cx="152400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>
                <a:solidFill>
                  <a:srgbClr val="476467"/>
                </a:solidFill>
                <a:latin typeface="Consolas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1666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72"/>
              </a:lnSpc>
              <a:spcBef>
                <a:spcPts val="0"/>
              </a:spcBef>
              <a:spcAft>
                <a:spcPts val="0"/>
              </a:spcAft>
            </a:pPr>
            <a:r>
              <a:rPr sz="924" b="0" spc="111">
                <a:solidFill>
                  <a:srgbClr val="245D63"/>
                </a:solidFill>
                <a:latin typeface="Consolas"/>
              </a:rPr>
              <a:t>THREE PATTERNS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51505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313"/>
              </a:lnSpc>
              <a:spcBef>
                <a:spcPts val="0"/>
              </a:spcBef>
              <a:spcAft>
                <a:spcPts val="0"/>
              </a:spcAft>
            </a:pPr>
            <a:r>
              <a:rPr sz="2856" b="1">
                <a:solidFill>
                  <a:srgbClr val="00272C"/>
                </a:solidFill>
                <a:latin typeface="Arial"/>
              </a:rPr>
              <a:t>Customers are buying in three shapes this year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2311400"/>
            <a:ext cx="3487928" cy="3581400"/>
          </a:xfrm>
          <a:prstGeom prst="roundRect">
            <a:avLst>
              <a:gd name="adj" fmla="val 4369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83919" y="2509520"/>
            <a:ext cx="3091688" cy="15904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23"/>
              </a:lnSpc>
              <a:spcBef>
                <a:spcPts val="0"/>
              </a:spcBef>
              <a:spcAft>
                <a:spcPts val="0"/>
              </a:spcAft>
            </a:pPr>
            <a:r>
              <a:rPr sz="882" b="0" spc="106">
                <a:solidFill>
                  <a:srgbClr val="FF6B1C"/>
                </a:solidFill>
                <a:latin typeface="Consolas"/>
              </a:rPr>
              <a:t>PATTERN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83919" y="2747264"/>
            <a:ext cx="3091688" cy="3029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80" b="1">
                <a:solidFill>
                  <a:srgbClr val="00272C"/>
                </a:solidFill>
                <a:latin typeface="Arial"/>
              </a:rPr>
              <a:t>Start small, expand fast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83919" y="3401060"/>
            <a:ext cx="3091688" cy="64881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01"/>
              </a:lnSpc>
              <a:spcBef>
                <a:spcPts val="0"/>
              </a:spcBef>
              <a:spcAft>
                <a:spcPts val="0"/>
              </a:spcAft>
            </a:pPr>
            <a:r>
              <a:rPr sz="1176" b="0">
                <a:solidFill>
                  <a:srgbClr val="476467"/>
                </a:solidFill>
                <a:latin typeface="Arial"/>
              </a:rPr>
              <a:t>A site buys one Field Kit, then adds three to
six within two quarters. Half of these sites
add a Bench in year two.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52036" y="2311400"/>
            <a:ext cx="3487928" cy="3581400"/>
          </a:xfrm>
          <a:prstGeom prst="roundRect">
            <a:avLst>
              <a:gd name="adj" fmla="val 4369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50156" y="2509520"/>
            <a:ext cx="3091688" cy="15904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23"/>
              </a:lnSpc>
              <a:spcBef>
                <a:spcPts val="0"/>
              </a:spcBef>
              <a:spcAft>
                <a:spcPts val="0"/>
              </a:spcAft>
            </a:pPr>
            <a:r>
              <a:rPr sz="882" b="0" spc="106">
                <a:solidFill>
                  <a:srgbClr val="476467"/>
                </a:solidFill>
                <a:latin typeface="Consolas"/>
              </a:rPr>
              <a:t>PATTERN TWO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50156" y="2747264"/>
            <a:ext cx="3091688" cy="3029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80" b="1">
                <a:solidFill>
                  <a:srgbClr val="00272C"/>
                </a:solidFill>
                <a:latin typeface="Arial"/>
              </a:rPr>
              <a:t>Replace on a schedule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50156" y="3401060"/>
            <a:ext cx="3091688" cy="64881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01"/>
              </a:lnSpc>
              <a:spcBef>
                <a:spcPts val="0"/>
              </a:spcBef>
              <a:spcAft>
                <a:spcPts val="0"/>
              </a:spcAft>
            </a:pPr>
            <a:r>
              <a:rPr sz="1176" b="0">
                <a:solidFill>
                  <a:srgbClr val="476467"/>
                </a:solidFill>
                <a:latin typeface="Arial"/>
              </a:rPr>
              <a:t>Multi-site groups replace on a fixed cycle and
want the price sheet a quarter ahead. They
rarely change the mix.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018272" y="2311400"/>
            <a:ext cx="3487928" cy="3581400"/>
          </a:xfrm>
          <a:prstGeom prst="roundRect">
            <a:avLst>
              <a:gd name="adj" fmla="val 4369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16392" y="2509520"/>
            <a:ext cx="3091688" cy="15904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23"/>
              </a:lnSpc>
              <a:spcBef>
                <a:spcPts val="0"/>
              </a:spcBef>
              <a:spcAft>
                <a:spcPts val="0"/>
              </a:spcAft>
            </a:pPr>
            <a:r>
              <a:rPr sz="882" b="0" spc="106">
                <a:solidFill>
                  <a:srgbClr val="476467"/>
                </a:solidFill>
                <a:latin typeface="Consolas"/>
              </a:rPr>
              <a:t>PATTERN THREE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16392" y="2747264"/>
            <a:ext cx="3091688" cy="55051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80" b="1">
                <a:solidFill>
                  <a:srgbClr val="00272C"/>
                </a:solidFill>
                <a:latin typeface="Arial"/>
              </a:rPr>
              <a:t>Buy the service, then the
hardware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16392" y="3401060"/>
            <a:ext cx="3091688" cy="64881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01"/>
              </a:lnSpc>
              <a:spcBef>
                <a:spcPts val="0"/>
              </a:spcBef>
              <a:spcAft>
                <a:spcPts val="0"/>
              </a:spcAft>
            </a:pPr>
            <a:r>
              <a:rPr sz="1176" b="0">
                <a:solidFill>
                  <a:srgbClr val="476467"/>
                </a:solidFill>
                <a:latin typeface="Arial"/>
              </a:rPr>
              <a:t>A group starts on Atlas Care Plus for existing
equipment, then moves hardware to us at the
next refresh.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6324600"/>
            <a:ext cx="757428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 spc="80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982200" y="6324600"/>
            <a:ext cx="152400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>
                <a:solidFill>
                  <a:srgbClr val="476467"/>
                </a:solidFill>
                <a:latin typeface="Consolas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1666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72"/>
              </a:lnSpc>
              <a:spcBef>
                <a:spcPts val="0"/>
              </a:spcBef>
              <a:spcAft>
                <a:spcPts val="0"/>
              </a:spcAft>
            </a:pPr>
            <a:r>
              <a:rPr sz="924" b="0" spc="111">
                <a:solidFill>
                  <a:srgbClr val="245D63"/>
                </a:solidFill>
                <a:latin typeface="Consolas"/>
              </a:rPr>
              <a:t>ADOPTION SIGNALS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51505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313"/>
              </a:lnSpc>
              <a:spcBef>
                <a:spcPts val="0"/>
              </a:spcBef>
              <a:spcAft>
                <a:spcPts val="0"/>
              </a:spcAft>
            </a:pPr>
            <a:r>
              <a:rPr sz="2856" b="1">
                <a:solidFill>
                  <a:srgbClr val="00272C"/>
                </a:solidFill>
                <a:latin typeface="Arial"/>
              </a:rPr>
              <a:t>Four signals we track weekly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2286000"/>
            <a:ext cx="5321046" cy="1724152"/>
          </a:xfrm>
          <a:prstGeom prst="roundRect">
            <a:avLst>
              <a:gd name="adj" fmla="val 8839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4107" y="2434590"/>
            <a:ext cx="4964430" cy="15904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23"/>
              </a:lnSpc>
              <a:spcBef>
                <a:spcPts val="0"/>
              </a:spcBef>
              <a:spcAft>
                <a:spcPts val="0"/>
              </a:spcAft>
            </a:pPr>
            <a:r>
              <a:rPr sz="882" b="0" spc="106">
                <a:solidFill>
                  <a:srgbClr val="FF6B1C"/>
                </a:solidFill>
                <a:latin typeface="Consolas"/>
              </a:rPr>
              <a:t>SIGNAL 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107" y="2642616"/>
            <a:ext cx="4964430" cy="27268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54"/>
              </a:lnSpc>
              <a:spcBef>
                <a:spcPts val="0"/>
              </a:spcBef>
              <a:spcAft>
                <a:spcPts val="0"/>
              </a:spcAft>
            </a:pPr>
            <a:r>
              <a:rPr sz="1512" b="1">
                <a:solidFill>
                  <a:srgbClr val="00272C"/>
                </a:solidFill>
                <a:latin typeface="Arial"/>
              </a:rPr>
              <a:t>Second unit inside 90 days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4107" y="3118104"/>
            <a:ext cx="4964430" cy="22959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13"/>
              </a:lnSpc>
              <a:spcBef>
                <a:spcPts val="0"/>
              </a:spcBef>
              <a:spcAft>
                <a:spcPts val="0"/>
              </a:spcAft>
            </a:pPr>
            <a:r>
              <a:rPr sz="1134" b="0">
                <a:solidFill>
                  <a:srgbClr val="476467"/>
                </a:solidFill>
                <a:latin typeface="Arial"/>
              </a:rPr>
              <a:t>38 percent of new sites, up from 29 percent a year ago.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185154" y="2286000"/>
            <a:ext cx="5321046" cy="1724152"/>
          </a:xfrm>
          <a:prstGeom prst="roundRect">
            <a:avLst>
              <a:gd name="adj" fmla="val 8839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363462" y="2434590"/>
            <a:ext cx="4964430" cy="15904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23"/>
              </a:lnSpc>
              <a:spcBef>
                <a:spcPts val="0"/>
              </a:spcBef>
              <a:spcAft>
                <a:spcPts val="0"/>
              </a:spcAft>
            </a:pPr>
            <a:r>
              <a:rPr sz="882" b="0" spc="106">
                <a:solidFill>
                  <a:srgbClr val="476467"/>
                </a:solidFill>
                <a:latin typeface="Consolas"/>
              </a:rPr>
              <a:t>SIGNAL 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63462" y="2642616"/>
            <a:ext cx="4964430" cy="27268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54"/>
              </a:lnSpc>
              <a:spcBef>
                <a:spcPts val="0"/>
              </a:spcBef>
              <a:spcAft>
                <a:spcPts val="0"/>
              </a:spcAft>
            </a:pPr>
            <a:r>
              <a:rPr sz="1512" b="1">
                <a:solidFill>
                  <a:srgbClr val="00272C"/>
                </a:solidFill>
                <a:latin typeface="Arial"/>
              </a:rPr>
              <a:t>Calibration booked on time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63462" y="3118104"/>
            <a:ext cx="4964430" cy="22959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13"/>
              </a:lnSpc>
              <a:spcBef>
                <a:spcPts val="0"/>
              </a:spcBef>
              <a:spcAft>
                <a:spcPts val="0"/>
              </a:spcAft>
            </a:pPr>
            <a:r>
              <a:rPr sz="1134" b="0">
                <a:solidFill>
                  <a:srgbClr val="476467"/>
                </a:solidFill>
                <a:latin typeface="Arial"/>
              </a:rPr>
              <a:t>82 percent of due units booked within the reminder window.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85800" y="4168648"/>
            <a:ext cx="5321046" cy="1724152"/>
          </a:xfrm>
          <a:prstGeom prst="roundRect">
            <a:avLst>
              <a:gd name="adj" fmla="val 8839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64107" y="4317238"/>
            <a:ext cx="4964430" cy="15904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23"/>
              </a:lnSpc>
              <a:spcBef>
                <a:spcPts val="0"/>
              </a:spcBef>
              <a:spcAft>
                <a:spcPts val="0"/>
              </a:spcAft>
            </a:pPr>
            <a:r>
              <a:rPr sz="882" b="0" spc="106">
                <a:solidFill>
                  <a:srgbClr val="476467"/>
                </a:solidFill>
                <a:latin typeface="Consolas"/>
              </a:rPr>
              <a:t>SIGNAL 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4107" y="4525264"/>
            <a:ext cx="4964430" cy="27268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54"/>
              </a:lnSpc>
              <a:spcBef>
                <a:spcPts val="0"/>
              </a:spcBef>
              <a:spcAft>
                <a:spcPts val="0"/>
              </a:spcAft>
            </a:pPr>
            <a:r>
              <a:rPr sz="1512" b="1">
                <a:solidFill>
                  <a:srgbClr val="00272C"/>
                </a:solidFill>
                <a:latin typeface="Arial"/>
              </a:rPr>
              <a:t>Training attached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64107" y="5000752"/>
            <a:ext cx="4964430" cy="22959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13"/>
              </a:lnSpc>
              <a:spcBef>
                <a:spcPts val="0"/>
              </a:spcBef>
              <a:spcAft>
                <a:spcPts val="0"/>
              </a:spcAft>
            </a:pPr>
            <a:r>
              <a:rPr sz="1134" b="0">
                <a:solidFill>
                  <a:srgbClr val="476467"/>
                </a:solidFill>
                <a:latin typeface="Arial"/>
              </a:rPr>
              <a:t>1 in 4 multi-unit orders adds on-site training at $650 per day.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185154" y="4168648"/>
            <a:ext cx="5321046" cy="1724152"/>
          </a:xfrm>
          <a:prstGeom prst="roundRect">
            <a:avLst>
              <a:gd name="adj" fmla="val 8839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363462" y="4317238"/>
            <a:ext cx="4964430" cy="15904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23"/>
              </a:lnSpc>
              <a:spcBef>
                <a:spcPts val="0"/>
              </a:spcBef>
              <a:spcAft>
                <a:spcPts val="0"/>
              </a:spcAft>
            </a:pPr>
            <a:r>
              <a:rPr sz="882" b="0" spc="106">
                <a:solidFill>
                  <a:srgbClr val="476467"/>
                </a:solidFill>
                <a:latin typeface="Consolas"/>
              </a:rPr>
              <a:t>SIGNAL 04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63462" y="4525264"/>
            <a:ext cx="4964430" cy="27268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54"/>
              </a:lnSpc>
              <a:spcBef>
                <a:spcPts val="0"/>
              </a:spcBef>
              <a:spcAft>
                <a:spcPts val="0"/>
              </a:spcAft>
            </a:pPr>
            <a:r>
              <a:rPr sz="1512" b="1">
                <a:solidFill>
                  <a:srgbClr val="00272C"/>
                </a:solidFill>
                <a:latin typeface="Arial"/>
              </a:rPr>
              <a:t>Plan upgrade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363462" y="5000752"/>
            <a:ext cx="4964430" cy="22959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13"/>
              </a:lnSpc>
              <a:spcBef>
                <a:spcPts val="0"/>
              </a:spcBef>
              <a:spcAft>
                <a:spcPts val="0"/>
              </a:spcAft>
            </a:pPr>
            <a:r>
              <a:rPr sz="1134" b="0">
                <a:solidFill>
                  <a:srgbClr val="476467"/>
                </a:solidFill>
                <a:latin typeface="Arial"/>
              </a:rPr>
              <a:t>14 percent of Atlas Care accounts moved to Atlas Care Plus.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85800" y="6324600"/>
            <a:ext cx="757428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 spc="80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982200" y="6324600"/>
            <a:ext cx="152400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>
                <a:solidFill>
                  <a:srgbClr val="476467"/>
                </a:solidFill>
                <a:latin typeface="Consolas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1666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72"/>
              </a:lnSpc>
              <a:spcBef>
                <a:spcPts val="0"/>
              </a:spcBef>
              <a:spcAft>
                <a:spcPts val="0"/>
              </a:spcAft>
            </a:pPr>
            <a:r>
              <a:rPr sz="924" b="0" spc="111">
                <a:solidFill>
                  <a:srgbClr val="245D63"/>
                </a:solidFill>
                <a:latin typeface="Consolas"/>
              </a:rPr>
              <a:t>PRODUCT COMPARISON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51505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313"/>
              </a:lnSpc>
              <a:spcBef>
                <a:spcPts val="0"/>
              </a:spcBef>
              <a:spcAft>
                <a:spcPts val="0"/>
              </a:spcAft>
            </a:pPr>
            <a:r>
              <a:rPr sz="2856" b="1">
                <a:solidFill>
                  <a:srgbClr val="00272C"/>
                </a:solidFill>
                <a:latin typeface="Arial"/>
              </a:rPr>
              <a:t>How the three Meridian units compare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2235200"/>
            <a:ext cx="10820400" cy="314452"/>
          </a:xfrm>
          <a:prstGeom prst="rect">
            <a:avLst/>
          </a:prstGeom>
          <a:solidFill>
            <a:srgbClr val="EDF3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3834384" y="2324354"/>
            <a:ext cx="2359152" cy="1666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72"/>
              </a:lnSpc>
              <a:spcBef>
                <a:spcPts val="0"/>
              </a:spcBef>
              <a:spcAft>
                <a:spcPts val="0"/>
              </a:spcAft>
            </a:pPr>
            <a:r>
              <a:rPr sz="924" b="0" spc="92">
                <a:solidFill>
                  <a:srgbClr val="476467"/>
                </a:solidFill>
                <a:latin typeface="Consolas"/>
              </a:rPr>
              <a:t>MERIDIAN BENCH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31280" y="2324354"/>
            <a:ext cx="2359152" cy="1666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72"/>
              </a:lnSpc>
              <a:spcBef>
                <a:spcPts val="0"/>
              </a:spcBef>
              <a:spcAft>
                <a:spcPts val="0"/>
              </a:spcAft>
            </a:pPr>
            <a:r>
              <a:rPr sz="924" b="0" spc="92">
                <a:solidFill>
                  <a:srgbClr val="476467"/>
                </a:solidFill>
                <a:latin typeface="Consolas"/>
              </a:rPr>
              <a:t>MERIDIAN PRO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28176" y="2324354"/>
            <a:ext cx="2359152" cy="1666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72"/>
              </a:lnSpc>
              <a:spcBef>
                <a:spcPts val="0"/>
              </a:spcBef>
              <a:spcAft>
                <a:spcPts val="0"/>
              </a:spcAft>
            </a:pPr>
            <a:r>
              <a:rPr sz="924" b="0" spc="92">
                <a:solidFill>
                  <a:srgbClr val="476467"/>
                </a:solidFill>
                <a:latin typeface="Consolas"/>
              </a:rPr>
              <a:t>MERIDIAN FIELD KIT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4672" y="2638806"/>
            <a:ext cx="2791968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00272C"/>
                </a:solidFill>
                <a:latin typeface="Arial"/>
              </a:rPr>
              <a:t>List price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34384" y="2638806"/>
            <a:ext cx="2359152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00272C"/>
                </a:solidFill>
                <a:latin typeface="Arial"/>
              </a:rPr>
              <a:t>$4,850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31280" y="2638806"/>
            <a:ext cx="2359152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00272C"/>
                </a:solidFill>
                <a:latin typeface="Arial"/>
              </a:rPr>
              <a:t>$7,900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028176" y="2638806"/>
            <a:ext cx="2359152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6B1C"/>
                </a:solidFill>
                <a:latin typeface="Arial"/>
              </a:rPr>
              <a:t>$1,240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85800" y="2889885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85800" y="2889885"/>
            <a:ext cx="10820400" cy="340233"/>
          </a:xfrm>
          <a:prstGeom prst="rect">
            <a:avLst/>
          </a:prstGeom>
          <a:solidFill>
            <a:srgbClr val="F4F7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04672" y="2979039"/>
            <a:ext cx="2791968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00272C"/>
                </a:solidFill>
                <a:latin typeface="Arial"/>
              </a:rPr>
              <a:t>Q3 units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834384" y="2979039"/>
            <a:ext cx="2359152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00272C"/>
                </a:solidFill>
                <a:latin typeface="Arial"/>
              </a:rPr>
              <a:t>461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31280" y="2979039"/>
            <a:ext cx="2359152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00272C"/>
                </a:solidFill>
                <a:latin typeface="Arial"/>
              </a:rPr>
              <a:t>324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028176" y="2979039"/>
            <a:ext cx="2359152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6B1C"/>
                </a:solidFill>
                <a:latin typeface="Arial"/>
              </a:rPr>
              <a:t>1,355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5800" y="3230117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04672" y="3319271"/>
            <a:ext cx="2791968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00272C"/>
                </a:solidFill>
                <a:latin typeface="Arial"/>
              </a:rPr>
              <a:t>Standard lead time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834384" y="3319271"/>
            <a:ext cx="2359152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00272C"/>
                </a:solidFill>
                <a:latin typeface="Arial"/>
              </a:rPr>
              <a:t>5 business days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31280" y="3319271"/>
            <a:ext cx="2359152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00272C"/>
                </a:solidFill>
                <a:latin typeface="Arial"/>
              </a:rPr>
              <a:t>5 business days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028176" y="3319271"/>
            <a:ext cx="2359152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6B1C"/>
                </a:solidFill>
                <a:latin typeface="Arial"/>
              </a:rPr>
              <a:t>2 business days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85800" y="3570351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685800" y="3570351"/>
            <a:ext cx="10820400" cy="340233"/>
          </a:xfrm>
          <a:prstGeom prst="rect">
            <a:avLst/>
          </a:prstGeom>
          <a:solidFill>
            <a:srgbClr val="F4F7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04672" y="3659504"/>
            <a:ext cx="2791968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00272C"/>
                </a:solidFill>
                <a:latin typeface="Arial"/>
              </a:rPr>
              <a:t>Calibration interval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834384" y="3659504"/>
            <a:ext cx="2359152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00272C"/>
                </a:solidFill>
                <a:latin typeface="Arial"/>
              </a:rPr>
              <a:t>12 months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31280" y="3659504"/>
            <a:ext cx="2359152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00272C"/>
                </a:solidFill>
                <a:latin typeface="Arial"/>
              </a:rPr>
              <a:t>6 months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028176" y="3659504"/>
            <a:ext cx="2359152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6B1C"/>
                </a:solidFill>
                <a:latin typeface="Arial"/>
              </a:rPr>
              <a:t>12 months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85800" y="3910584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04672" y="3999738"/>
            <a:ext cx="2791968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00272C"/>
                </a:solidFill>
                <a:latin typeface="Arial"/>
              </a:rPr>
              <a:t>Atlas Care attach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834384" y="3999738"/>
            <a:ext cx="2359152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00272C"/>
                </a:solidFill>
                <a:latin typeface="Arial"/>
              </a:rPr>
              <a:t>58 pct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431280" y="3999738"/>
            <a:ext cx="2359152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00272C"/>
                </a:solidFill>
                <a:latin typeface="Arial"/>
              </a:rPr>
              <a:t>71 pct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028176" y="3999738"/>
            <a:ext cx="2359152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6B1C"/>
                </a:solidFill>
                <a:latin typeface="Arial"/>
              </a:rPr>
              <a:t>59 pct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85800" y="4250817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685800" y="4250817"/>
            <a:ext cx="10820400" cy="340233"/>
          </a:xfrm>
          <a:prstGeom prst="rect">
            <a:avLst/>
          </a:prstGeom>
          <a:solidFill>
            <a:srgbClr val="F4F7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804672" y="4339971"/>
            <a:ext cx="2791968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00272C"/>
                </a:solidFill>
                <a:latin typeface="Arial"/>
              </a:rPr>
              <a:t>Typical buyer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834384" y="4339971"/>
            <a:ext cx="2359152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00272C"/>
                </a:solidFill>
                <a:latin typeface="Arial"/>
              </a:rPr>
              <a:t>Single site lab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431280" y="4339971"/>
            <a:ext cx="2359152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00272C"/>
                </a:solidFill>
                <a:latin typeface="Arial"/>
              </a:rPr>
              <a:t>Multi-site group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028176" y="4339971"/>
            <a:ext cx="2359152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6B1C"/>
                </a:solidFill>
                <a:latin typeface="Arial"/>
              </a:rPr>
              <a:t>Field team</a:t>
            </a:r>
          </a:p>
        </p:txBody>
      </p:sp>
      <p:sp>
        <p:nvSpPr>
          <p:cNvPr id="40" name="Rectangle 39"/>
          <p:cNvSpPr/>
          <p:nvPr/>
        </p:nvSpPr>
        <p:spPr>
          <a:xfrm>
            <a:off x="685800" y="459105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1" name="Rectangle 40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685800" y="6324600"/>
            <a:ext cx="757428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 spc="80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9982200" y="6324600"/>
            <a:ext cx="152400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>
                <a:solidFill>
                  <a:srgbClr val="476467"/>
                </a:solidFill>
                <a:latin typeface="Consolas"/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27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1666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72"/>
              </a:lnSpc>
              <a:spcBef>
                <a:spcPts val="0"/>
              </a:spcBef>
              <a:spcAft>
                <a:spcPts val="0"/>
              </a:spcAft>
            </a:pPr>
            <a:r>
              <a:rPr sz="924" b="0" spc="111">
                <a:solidFill>
                  <a:srgbClr val="A8B6B7"/>
                </a:solidFill>
                <a:latin typeface="Consolas"/>
              </a:rPr>
              <a:t>WHERE TO SPEND THE NEXT QUARTER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51505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313"/>
              </a:lnSpc>
              <a:spcBef>
                <a:spcPts val="0"/>
              </a:spcBef>
              <a:spcAft>
                <a:spcPts val="0"/>
              </a:spcAft>
            </a:pPr>
            <a:r>
              <a:rPr sz="2856" b="1">
                <a:solidFill>
                  <a:srgbClr val="FFFFFF"/>
                </a:solidFill>
                <a:latin typeface="Arial"/>
              </a:rPr>
              <a:t>Effort against impact for the four open programs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854200" y="2260600"/>
            <a:ext cx="4381500" cy="1612900"/>
          </a:xfrm>
          <a:prstGeom prst="roundRect">
            <a:avLst>
              <a:gd name="adj" fmla="val 9448"/>
            </a:avLst>
          </a:prstGeom>
          <a:solidFill>
            <a:srgbClr val="123F45"/>
          </a:solidFill>
          <a:ln w="19050">
            <a:solidFill>
              <a:srgbClr val="FF6B1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032508" y="2419096"/>
            <a:ext cx="4024884" cy="1666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72"/>
              </a:lnSpc>
              <a:spcBef>
                <a:spcPts val="0"/>
              </a:spcBef>
              <a:spcAft>
                <a:spcPts val="0"/>
              </a:spcAft>
            </a:pPr>
            <a:r>
              <a:rPr sz="924" b="0" spc="111">
                <a:solidFill>
                  <a:srgbClr val="A8B6B7"/>
                </a:solidFill>
                <a:latin typeface="Consolas"/>
              </a:rPr>
              <a:t>DO NOW</a:t>
            </a:r>
          </a:p>
        </p:txBody>
      </p:sp>
      <p:sp>
        <p:nvSpPr>
          <p:cNvPr id="6" name="Rectangle 5"/>
          <p:cNvSpPr/>
          <p:nvPr/>
        </p:nvSpPr>
        <p:spPr>
          <a:xfrm>
            <a:off x="2032508" y="2742366"/>
            <a:ext cx="38100" cy="38100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179574" y="2676652"/>
            <a:ext cx="3877818" cy="23123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15"/>
              </a:lnSpc>
              <a:spcBef>
                <a:spcPts val="0"/>
              </a:spcBef>
              <a:spcAft>
                <a:spcPts val="0"/>
              </a:spcAft>
            </a:pPr>
            <a:r>
              <a:rPr sz="1176" b="0">
                <a:solidFill>
                  <a:srgbClr val="FFFFFF"/>
                </a:solidFill>
                <a:latin typeface="Arial"/>
              </a:rPr>
              <a:t>Field Kit allocation rule</a:t>
            </a:r>
          </a:p>
        </p:txBody>
      </p:sp>
      <p:sp>
        <p:nvSpPr>
          <p:cNvPr id="8" name="Rectangle 7"/>
          <p:cNvSpPr/>
          <p:nvPr/>
        </p:nvSpPr>
        <p:spPr>
          <a:xfrm>
            <a:off x="2032508" y="3072663"/>
            <a:ext cx="38100" cy="38100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179574" y="3006948"/>
            <a:ext cx="3877818" cy="23123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15"/>
              </a:lnSpc>
              <a:spcBef>
                <a:spcPts val="0"/>
              </a:spcBef>
              <a:spcAft>
                <a:spcPts val="0"/>
              </a:spcAft>
            </a:pPr>
            <a:r>
              <a:rPr sz="1176" b="0">
                <a:solidFill>
                  <a:srgbClr val="FFFFFF"/>
                </a:solidFill>
                <a:latin typeface="Arial"/>
              </a:rPr>
              <a:t>Calibration reminder window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362700" y="2260600"/>
            <a:ext cx="4381500" cy="1612900"/>
          </a:xfrm>
          <a:prstGeom prst="roundRect">
            <a:avLst>
              <a:gd name="adj" fmla="val 9448"/>
            </a:avLst>
          </a:prstGeom>
          <a:solidFill>
            <a:srgbClr val="123F45"/>
          </a:solidFill>
          <a:ln w="12700">
            <a:solidFill>
              <a:srgbClr val="1E505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41008" y="2419096"/>
            <a:ext cx="4024884" cy="1666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72"/>
              </a:lnSpc>
              <a:spcBef>
                <a:spcPts val="0"/>
              </a:spcBef>
              <a:spcAft>
                <a:spcPts val="0"/>
              </a:spcAft>
            </a:pPr>
            <a:r>
              <a:rPr sz="924" b="0" spc="111">
                <a:solidFill>
                  <a:srgbClr val="9FB4B6"/>
                </a:solidFill>
                <a:latin typeface="Consolas"/>
              </a:rPr>
              <a:t>PLAN CAREFULLY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541008" y="2742366"/>
            <a:ext cx="38100" cy="38100"/>
          </a:xfrm>
          <a:prstGeom prst="rect">
            <a:avLst/>
          </a:prstGeom>
          <a:solidFill>
            <a:srgbClr val="A8B6B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688074" y="2676652"/>
            <a:ext cx="3877818" cy="23123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15"/>
              </a:lnSpc>
              <a:spcBef>
                <a:spcPts val="0"/>
              </a:spcBef>
              <a:spcAft>
                <a:spcPts val="0"/>
              </a:spcAft>
            </a:pPr>
            <a:r>
              <a:rPr sz="1176" b="0">
                <a:solidFill>
                  <a:srgbClr val="FFFFFF"/>
                </a:solidFill>
                <a:latin typeface="Arial"/>
              </a:rPr>
              <a:t>Regional stocking change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854200" y="4000500"/>
            <a:ext cx="4381500" cy="1612900"/>
          </a:xfrm>
          <a:prstGeom prst="roundRect">
            <a:avLst>
              <a:gd name="adj" fmla="val 9448"/>
            </a:avLst>
          </a:prstGeom>
          <a:solidFill>
            <a:srgbClr val="123F45"/>
          </a:solidFill>
          <a:ln w="12700">
            <a:solidFill>
              <a:srgbClr val="1E505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032508" y="4158996"/>
            <a:ext cx="4024884" cy="1666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72"/>
              </a:lnSpc>
              <a:spcBef>
                <a:spcPts val="0"/>
              </a:spcBef>
              <a:spcAft>
                <a:spcPts val="0"/>
              </a:spcAft>
            </a:pPr>
            <a:r>
              <a:rPr sz="924" b="0" spc="111">
                <a:solidFill>
                  <a:srgbClr val="9FB4B6"/>
                </a:solidFill>
                <a:latin typeface="Consolas"/>
              </a:rPr>
              <a:t>FILL THE GAPS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032508" y="4482266"/>
            <a:ext cx="38100" cy="38100"/>
          </a:xfrm>
          <a:prstGeom prst="rect">
            <a:avLst/>
          </a:prstGeom>
          <a:solidFill>
            <a:srgbClr val="A8B6B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2179574" y="4416552"/>
            <a:ext cx="3877818" cy="23123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15"/>
              </a:lnSpc>
              <a:spcBef>
                <a:spcPts val="0"/>
              </a:spcBef>
              <a:spcAft>
                <a:spcPts val="0"/>
              </a:spcAft>
            </a:pPr>
            <a:r>
              <a:rPr sz="1176" b="0">
                <a:solidFill>
                  <a:srgbClr val="FFFFFF"/>
                </a:solidFill>
                <a:latin typeface="Arial"/>
              </a:rPr>
              <a:t>Training bundle pricing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362700" y="4000500"/>
            <a:ext cx="4381500" cy="1612900"/>
          </a:xfrm>
          <a:prstGeom prst="roundRect">
            <a:avLst>
              <a:gd name="adj" fmla="val 9448"/>
            </a:avLst>
          </a:prstGeom>
          <a:solidFill>
            <a:srgbClr val="123F45"/>
          </a:solidFill>
          <a:ln w="12700">
            <a:solidFill>
              <a:srgbClr val="1E505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541008" y="4158996"/>
            <a:ext cx="4024884" cy="1666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72"/>
              </a:lnSpc>
              <a:spcBef>
                <a:spcPts val="0"/>
              </a:spcBef>
              <a:spcAft>
                <a:spcPts val="0"/>
              </a:spcAft>
            </a:pPr>
            <a:r>
              <a:rPr sz="924" b="0" spc="111">
                <a:solidFill>
                  <a:srgbClr val="9FB4B6"/>
                </a:solidFill>
                <a:latin typeface="Consolas"/>
              </a:rPr>
              <a:t>HOLD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541008" y="4482266"/>
            <a:ext cx="38100" cy="38100"/>
          </a:xfrm>
          <a:prstGeom prst="rect">
            <a:avLst/>
          </a:prstGeom>
          <a:solidFill>
            <a:srgbClr val="A8B6B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688074" y="4416552"/>
            <a:ext cx="3877818" cy="23123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15"/>
              </a:lnSpc>
              <a:spcBef>
                <a:spcPts val="0"/>
              </a:spcBef>
              <a:spcAft>
                <a:spcPts val="0"/>
              </a:spcAft>
            </a:pPr>
            <a:r>
              <a:rPr sz="1176" b="0">
                <a:solidFill>
                  <a:srgbClr val="FFFFFF"/>
                </a:solidFill>
                <a:latin typeface="Arial"/>
              </a:rPr>
              <a:t>Second assembly line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85800" y="2260600"/>
            <a:ext cx="1016000" cy="29709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55"/>
              </a:lnSpc>
              <a:spcBef>
                <a:spcPts val="0"/>
              </a:spcBef>
              <a:spcAft>
                <a:spcPts val="0"/>
              </a:spcAft>
            </a:pPr>
            <a:r>
              <a:rPr sz="882" b="0" spc="88">
                <a:solidFill>
                  <a:srgbClr val="9FB4B6"/>
                </a:solidFill>
                <a:latin typeface="Consolas"/>
              </a:rPr>
              <a:t>IMPACT ON THE
QUARTER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854200" y="5740400"/>
            <a:ext cx="8890000" cy="16310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055"/>
              </a:lnSpc>
              <a:spcBef>
                <a:spcPts val="0"/>
              </a:spcBef>
              <a:spcAft>
                <a:spcPts val="0"/>
              </a:spcAft>
            </a:pPr>
            <a:r>
              <a:rPr sz="882" b="0" spc="88">
                <a:solidFill>
                  <a:srgbClr val="9FB4B6"/>
                </a:solidFill>
                <a:latin typeface="Consolas"/>
              </a:rPr>
              <a:t>EFFORT TO DELIVER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85800" y="6324600"/>
            <a:ext cx="757428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 spc="80">
                <a:solidFill>
                  <a:srgbClr val="9FB4B6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982200" y="6324600"/>
            <a:ext cx="152400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>
                <a:solidFill>
                  <a:srgbClr val="9FB4B6"/>
                </a:solidFill>
                <a:latin typeface="Consolas"/>
              </a:rP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27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2463800"/>
            <a:ext cx="1905000" cy="115123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7405"/>
              </a:lnSpc>
              <a:spcBef>
                <a:spcPts val="0"/>
              </a:spcBef>
              <a:spcAft>
                <a:spcPts val="0"/>
              </a:spcAft>
            </a:pPr>
            <a:r>
              <a:rPr sz="6384" b="1">
                <a:solidFill>
                  <a:srgbClr val="9FB4B6"/>
                </a:solidFill>
                <a:latin typeface="Arial"/>
              </a:rPr>
              <a:t>03</a:t>
            </a:r>
          </a:p>
        </p:txBody>
      </p:sp>
      <p:sp>
        <p:nvSpPr>
          <p:cNvPr id="3" name="Rectangle 2"/>
          <p:cNvSpPr/>
          <p:nvPr/>
        </p:nvSpPr>
        <p:spPr>
          <a:xfrm>
            <a:off x="2844800" y="2413000"/>
            <a:ext cx="12700" cy="2413000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302000" y="2489200"/>
            <a:ext cx="7696200" cy="69680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4482"/>
              </a:lnSpc>
              <a:spcBef>
                <a:spcPts val="0"/>
              </a:spcBef>
              <a:spcAft>
                <a:spcPts val="0"/>
              </a:spcAft>
            </a:pPr>
            <a:r>
              <a:rPr sz="3864" b="1">
                <a:solidFill>
                  <a:srgbClr val="FFFFFF"/>
                </a:solidFill>
                <a:latin typeface="Arial"/>
              </a:rPr>
              <a:t>Service and support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02000" y="3324687"/>
            <a:ext cx="6399276" cy="27208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93"/>
              </a:lnSpc>
              <a:spcBef>
                <a:spcPts val="0"/>
              </a:spcBef>
              <a:spcAft>
                <a:spcPts val="0"/>
              </a:spcAft>
            </a:pPr>
            <a:r>
              <a:rPr sz="1344" b="0">
                <a:solidFill>
                  <a:srgbClr val="9FB4B6"/>
                </a:solidFill>
                <a:latin typeface="Arial"/>
              </a:rPr>
              <a:t>How the Atlas plans are performing against the promise.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5740400"/>
            <a:ext cx="2628900" cy="50800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3416300" y="5740400"/>
            <a:ext cx="2628900" cy="50800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146800" y="5740400"/>
            <a:ext cx="2628900" cy="50800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877300" y="5740400"/>
            <a:ext cx="2628900" cy="50800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6324600"/>
            <a:ext cx="757428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 spc="80">
                <a:solidFill>
                  <a:srgbClr val="9FB4B6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982200" y="6324600"/>
            <a:ext cx="152400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>
                <a:solidFill>
                  <a:srgbClr val="9FB4B6"/>
                </a:solidFill>
                <a:latin typeface="Consolas"/>
              </a:rPr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1666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72"/>
              </a:lnSpc>
              <a:spcBef>
                <a:spcPts val="0"/>
              </a:spcBef>
              <a:spcAft>
                <a:spcPts val="0"/>
              </a:spcAft>
            </a:pPr>
            <a:r>
              <a:rPr sz="924" b="0" spc="111">
                <a:solidFill>
                  <a:srgbClr val="245D63"/>
                </a:solidFill>
                <a:latin typeface="Consolas"/>
              </a:rPr>
              <a:t>SERVICE REQUEST PATH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51505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313"/>
              </a:lnSpc>
              <a:spcBef>
                <a:spcPts val="0"/>
              </a:spcBef>
              <a:spcAft>
                <a:spcPts val="0"/>
              </a:spcAft>
            </a:pPr>
            <a:r>
              <a:rPr sz="2856" b="1">
                <a:solidFill>
                  <a:srgbClr val="00272C"/>
                </a:solidFill>
                <a:latin typeface="Arial"/>
              </a:rPr>
              <a:t>Five steps from a request to a closed ticket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2336800"/>
            <a:ext cx="2037283" cy="2692400"/>
          </a:xfrm>
          <a:prstGeom prst="roundRect">
            <a:avLst>
              <a:gd name="adj" fmla="val 7480"/>
            </a:avLst>
          </a:prstGeom>
          <a:solidFill>
            <a:srgbClr val="F4F7F7"/>
          </a:solidFill>
          <a:ln w="19050">
            <a:solidFill>
              <a:srgbClr val="FF6B1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44296" y="2495296"/>
            <a:ext cx="1720291" cy="19696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67"/>
              </a:lnSpc>
              <a:spcBef>
                <a:spcPts val="0"/>
              </a:spcBef>
              <a:spcAft>
                <a:spcPts val="0"/>
              </a:spcAft>
            </a:pPr>
            <a:r>
              <a:rPr sz="1092" b="0">
                <a:solidFill>
                  <a:srgbClr val="FF6B1C"/>
                </a:solidFill>
                <a:latin typeface="Consolas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4296" y="2733040"/>
            <a:ext cx="1720291" cy="25746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55"/>
              </a:lnSpc>
              <a:spcBef>
                <a:spcPts val="0"/>
              </a:spcBef>
              <a:spcAft>
                <a:spcPts val="0"/>
              </a:spcAft>
            </a:pPr>
            <a:r>
              <a:rPr sz="1428" b="1">
                <a:solidFill>
                  <a:srgbClr val="00272C"/>
                </a:solidFill>
                <a:latin typeface="Arial"/>
              </a:rPr>
              <a:t>Intake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4296" y="3050032"/>
            <a:ext cx="1720291" cy="55740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72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476467"/>
                </a:solidFill>
                <a:latin typeface="Arial"/>
              </a:rPr>
              <a:t>Request arrives by portal,
phone, or the partner
queue.</a:t>
            </a:r>
          </a:p>
        </p:txBody>
      </p:sp>
      <p:sp>
        <p:nvSpPr>
          <p:cNvPr id="8" name="Right Arrow 7"/>
          <p:cNvSpPr/>
          <p:nvPr/>
        </p:nvSpPr>
        <p:spPr>
          <a:xfrm>
            <a:off x="2767462" y="3619500"/>
            <a:ext cx="69738" cy="127000"/>
          </a:xfrm>
          <a:prstGeom prst="rightArrow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2881579" y="2336800"/>
            <a:ext cx="2037283" cy="2692400"/>
          </a:xfrm>
          <a:prstGeom prst="roundRect">
            <a:avLst>
              <a:gd name="adj" fmla="val 7480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040075" y="2495296"/>
            <a:ext cx="1720291" cy="19696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67"/>
              </a:lnSpc>
              <a:spcBef>
                <a:spcPts val="0"/>
              </a:spcBef>
              <a:spcAft>
                <a:spcPts val="0"/>
              </a:spcAft>
            </a:pPr>
            <a:r>
              <a:rPr sz="1092" b="0">
                <a:solidFill>
                  <a:srgbClr val="245D63"/>
                </a:solidFill>
                <a:latin typeface="Consolas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40075" y="2733040"/>
            <a:ext cx="1720291" cy="25746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55"/>
              </a:lnSpc>
              <a:spcBef>
                <a:spcPts val="0"/>
              </a:spcBef>
              <a:spcAft>
                <a:spcPts val="0"/>
              </a:spcAft>
            </a:pPr>
            <a:r>
              <a:rPr sz="1428" b="1">
                <a:solidFill>
                  <a:srgbClr val="00272C"/>
                </a:solidFill>
                <a:latin typeface="Arial"/>
              </a:rPr>
              <a:t>Triage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40075" y="3050032"/>
            <a:ext cx="1720291" cy="38315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72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476467"/>
                </a:solidFill>
                <a:latin typeface="Arial"/>
              </a:rPr>
              <a:t>Sorted to parts, calibration,
or field visit inside one hour.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4963241" y="3619500"/>
            <a:ext cx="69738" cy="127000"/>
          </a:xfrm>
          <a:prstGeom prst="rightArrow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5077358" y="2336800"/>
            <a:ext cx="2037283" cy="2692400"/>
          </a:xfrm>
          <a:prstGeom prst="roundRect">
            <a:avLst>
              <a:gd name="adj" fmla="val 7480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235854" y="2495296"/>
            <a:ext cx="1720291" cy="19696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67"/>
              </a:lnSpc>
              <a:spcBef>
                <a:spcPts val="0"/>
              </a:spcBef>
              <a:spcAft>
                <a:spcPts val="0"/>
              </a:spcAft>
            </a:pPr>
            <a:r>
              <a:rPr sz="1092" b="0">
                <a:solidFill>
                  <a:srgbClr val="245D63"/>
                </a:solidFill>
                <a:latin typeface="Consolas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235854" y="2733040"/>
            <a:ext cx="1720291" cy="25746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55"/>
              </a:lnSpc>
              <a:spcBef>
                <a:spcPts val="0"/>
              </a:spcBef>
              <a:spcAft>
                <a:spcPts val="0"/>
              </a:spcAft>
            </a:pPr>
            <a:r>
              <a:rPr sz="1428" b="1">
                <a:solidFill>
                  <a:srgbClr val="00272C"/>
                </a:solidFill>
                <a:latin typeface="Arial"/>
              </a:rPr>
              <a:t>Schedule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235854" y="3050032"/>
            <a:ext cx="1720291" cy="38315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72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476467"/>
                </a:solidFill>
                <a:latin typeface="Arial"/>
              </a:rPr>
              <a:t>Slot confirmed with the site
and the parts hold is placed.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7159020" y="3619500"/>
            <a:ext cx="69738" cy="127000"/>
          </a:xfrm>
          <a:prstGeom prst="rightArrow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7273137" y="2336800"/>
            <a:ext cx="2037283" cy="2692400"/>
          </a:xfrm>
          <a:prstGeom prst="roundRect">
            <a:avLst>
              <a:gd name="adj" fmla="val 7480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431633" y="2495296"/>
            <a:ext cx="1720291" cy="19696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67"/>
              </a:lnSpc>
              <a:spcBef>
                <a:spcPts val="0"/>
              </a:spcBef>
              <a:spcAft>
                <a:spcPts val="0"/>
              </a:spcAft>
            </a:pPr>
            <a:r>
              <a:rPr sz="1092" b="0">
                <a:solidFill>
                  <a:srgbClr val="245D63"/>
                </a:solidFill>
                <a:latin typeface="Consolas"/>
              </a:rPr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31633" y="2733040"/>
            <a:ext cx="1720291" cy="25746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55"/>
              </a:lnSpc>
              <a:spcBef>
                <a:spcPts val="0"/>
              </a:spcBef>
              <a:spcAft>
                <a:spcPts val="0"/>
              </a:spcAft>
            </a:pPr>
            <a:r>
              <a:rPr sz="1428" b="1">
                <a:solidFill>
                  <a:srgbClr val="00272C"/>
                </a:solidFill>
                <a:latin typeface="Arial"/>
              </a:rPr>
              <a:t>Service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431633" y="3050032"/>
            <a:ext cx="1720291" cy="55740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72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476467"/>
                </a:solidFill>
                <a:latin typeface="Arial"/>
              </a:rPr>
              <a:t>Work performed, readings
logged against the unit
record.</a:t>
            </a:r>
          </a:p>
        </p:txBody>
      </p:sp>
      <p:sp>
        <p:nvSpPr>
          <p:cNvPr id="23" name="Right Arrow 22"/>
          <p:cNvSpPr/>
          <p:nvPr/>
        </p:nvSpPr>
        <p:spPr>
          <a:xfrm>
            <a:off x="9354799" y="3619500"/>
            <a:ext cx="69738" cy="127000"/>
          </a:xfrm>
          <a:prstGeom prst="rightArrow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9468916" y="2336800"/>
            <a:ext cx="2037283" cy="2692400"/>
          </a:xfrm>
          <a:prstGeom prst="roundRect">
            <a:avLst>
              <a:gd name="adj" fmla="val 7480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627412" y="2495296"/>
            <a:ext cx="1720291" cy="19696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67"/>
              </a:lnSpc>
              <a:spcBef>
                <a:spcPts val="0"/>
              </a:spcBef>
              <a:spcAft>
                <a:spcPts val="0"/>
              </a:spcAft>
            </a:pPr>
            <a:r>
              <a:rPr sz="1092" b="0">
                <a:solidFill>
                  <a:srgbClr val="245D63"/>
                </a:solidFill>
                <a:latin typeface="Consolas"/>
              </a:rPr>
              <a:t>5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627412" y="2733040"/>
            <a:ext cx="1720291" cy="25746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55"/>
              </a:lnSpc>
              <a:spcBef>
                <a:spcPts val="0"/>
              </a:spcBef>
              <a:spcAft>
                <a:spcPts val="0"/>
              </a:spcAft>
            </a:pPr>
            <a:r>
              <a:rPr sz="1428" b="1">
                <a:solidFill>
                  <a:srgbClr val="00272C"/>
                </a:solidFill>
                <a:latin typeface="Arial"/>
              </a:rPr>
              <a:t>Close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627412" y="3050032"/>
            <a:ext cx="1720291" cy="38315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72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476467"/>
                </a:solidFill>
                <a:latin typeface="Arial"/>
              </a:rPr>
              <a:t>Report sent, next calibration
date set, ticket closed.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85800" y="5266944"/>
            <a:ext cx="8656320" cy="22959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13"/>
              </a:lnSpc>
              <a:spcBef>
                <a:spcPts val="0"/>
              </a:spcBef>
              <a:spcAft>
                <a:spcPts val="0"/>
              </a:spcAft>
            </a:pPr>
            <a:r>
              <a:rPr sz="1134" b="0">
                <a:solidFill>
                  <a:srgbClr val="476467"/>
                </a:solidFill>
                <a:latin typeface="Arial"/>
              </a:rPr>
              <a:t>Median path is 2.1 hours to first response and 3 business days to a closed calibration.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85800" y="6324600"/>
            <a:ext cx="757428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 spc="80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982200" y="6324600"/>
            <a:ext cx="152400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>
                <a:solidFill>
                  <a:srgbClr val="476467"/>
                </a:solidFill>
                <a:latin typeface="Consolas"/>
              </a:rPr>
              <a:t>17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1666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72"/>
              </a:lnSpc>
              <a:spcBef>
                <a:spcPts val="0"/>
              </a:spcBef>
              <a:spcAft>
                <a:spcPts val="0"/>
              </a:spcAft>
            </a:pPr>
            <a:r>
              <a:rPr sz="924" b="0" spc="111">
                <a:solidFill>
                  <a:srgbClr val="245D63"/>
                </a:solidFill>
                <a:latin typeface="Consolas"/>
              </a:rPr>
              <a:t>THIRD QUARTER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51505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313"/>
              </a:lnSpc>
              <a:spcBef>
                <a:spcPts val="0"/>
              </a:spcBef>
              <a:spcAft>
                <a:spcPts val="0"/>
              </a:spcAft>
            </a:pPr>
            <a:r>
              <a:rPr sz="2856" b="1">
                <a:solidFill>
                  <a:srgbClr val="00272C"/>
                </a:solidFill>
                <a:latin typeface="Arial"/>
              </a:rPr>
              <a:t>What shipped and when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3124200"/>
            <a:ext cx="9088120" cy="254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685800" y="3073400"/>
            <a:ext cx="127000" cy="127000"/>
          </a:xfrm>
          <a:prstGeom prst="ellipse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2692400"/>
            <a:ext cx="2025396" cy="181747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169"/>
              </a:lnSpc>
              <a:spcBef>
                <a:spcPts val="0"/>
              </a:spcBef>
              <a:spcAft>
                <a:spcPts val="0"/>
              </a:spcAft>
            </a:pPr>
            <a:r>
              <a:rPr sz="1008" b="0" spc="101">
                <a:solidFill>
                  <a:srgbClr val="476467"/>
                </a:solidFill>
                <a:latin typeface="Consolas"/>
              </a:rPr>
              <a:t>JUL 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3403600"/>
            <a:ext cx="2025396" cy="22727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62"/>
              </a:lnSpc>
              <a:spcBef>
                <a:spcPts val="0"/>
              </a:spcBef>
              <a:spcAft>
                <a:spcPts val="0"/>
              </a:spcAft>
            </a:pPr>
            <a:r>
              <a:rPr sz="1260" b="1">
                <a:solidFill>
                  <a:srgbClr val="00272C"/>
                </a:solidFill>
                <a:latin typeface="Arial"/>
              </a:rPr>
              <a:t>List price change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3987800"/>
            <a:ext cx="2025396" cy="38315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72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476467"/>
                </a:solidFill>
                <a:latin typeface="Arial"/>
              </a:rPr>
              <a:t>New sheet effective, partner
notice sent 30 days ahead.</a:t>
            </a:r>
          </a:p>
        </p:txBody>
      </p:sp>
      <p:sp>
        <p:nvSpPr>
          <p:cNvPr id="9" name="Oval 8"/>
          <p:cNvSpPr/>
          <p:nvPr/>
        </p:nvSpPr>
        <p:spPr>
          <a:xfrm>
            <a:off x="2849880" y="3073400"/>
            <a:ext cx="127000" cy="127000"/>
          </a:xfrm>
          <a:prstGeom prst="ellipse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849880" y="2692400"/>
            <a:ext cx="2025396" cy="181747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169"/>
              </a:lnSpc>
              <a:spcBef>
                <a:spcPts val="0"/>
              </a:spcBef>
              <a:spcAft>
                <a:spcPts val="0"/>
              </a:spcAft>
            </a:pPr>
            <a:r>
              <a:rPr sz="1008" b="0" spc="101">
                <a:solidFill>
                  <a:srgbClr val="476467"/>
                </a:solidFill>
                <a:latin typeface="Consolas"/>
              </a:rPr>
              <a:t>JUL 22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49880" y="3403600"/>
            <a:ext cx="2025396" cy="22727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62"/>
              </a:lnSpc>
              <a:spcBef>
                <a:spcPts val="0"/>
              </a:spcBef>
              <a:spcAft>
                <a:spcPts val="0"/>
              </a:spcAft>
            </a:pPr>
            <a:r>
              <a:rPr sz="1260" b="1">
                <a:solidFill>
                  <a:srgbClr val="00272C"/>
                </a:solidFill>
                <a:latin typeface="Arial"/>
              </a:rPr>
              <a:t>Field Kit revision 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49880" y="3987800"/>
            <a:ext cx="2025396" cy="38315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72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476467"/>
                </a:solidFill>
                <a:latin typeface="Arial"/>
              </a:rPr>
              <a:t>Case latch and charger change,
no price change.</a:t>
            </a:r>
          </a:p>
        </p:txBody>
      </p:sp>
      <p:sp>
        <p:nvSpPr>
          <p:cNvPr id="13" name="Oval 12"/>
          <p:cNvSpPr/>
          <p:nvPr/>
        </p:nvSpPr>
        <p:spPr>
          <a:xfrm>
            <a:off x="5013960" y="3073400"/>
            <a:ext cx="127000" cy="127000"/>
          </a:xfrm>
          <a:prstGeom prst="ellipse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013960" y="2692400"/>
            <a:ext cx="2025396" cy="181747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169"/>
              </a:lnSpc>
              <a:spcBef>
                <a:spcPts val="0"/>
              </a:spcBef>
              <a:spcAft>
                <a:spcPts val="0"/>
              </a:spcAft>
            </a:pPr>
            <a:r>
              <a:rPr sz="1008" b="0" spc="101">
                <a:solidFill>
                  <a:srgbClr val="476467"/>
                </a:solidFill>
                <a:latin typeface="Consolas"/>
              </a:rPr>
              <a:t>AUG 11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13960" y="3403600"/>
            <a:ext cx="2025396" cy="22727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62"/>
              </a:lnSpc>
              <a:spcBef>
                <a:spcPts val="0"/>
              </a:spcBef>
              <a:spcAft>
                <a:spcPts val="0"/>
              </a:spcAft>
            </a:pPr>
            <a:r>
              <a:rPr sz="1260" b="1">
                <a:solidFill>
                  <a:srgbClr val="00272C"/>
                </a:solidFill>
                <a:latin typeface="Arial"/>
              </a:rPr>
              <a:t>Atlas Care Plus tiering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13960" y="3987800"/>
            <a:ext cx="2025396" cy="38315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72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476467"/>
                </a:solidFill>
                <a:latin typeface="Arial"/>
              </a:rPr>
              <a:t>Response target moved to 4
business hours.</a:t>
            </a:r>
          </a:p>
        </p:txBody>
      </p:sp>
      <p:sp>
        <p:nvSpPr>
          <p:cNvPr id="17" name="Oval 16"/>
          <p:cNvSpPr/>
          <p:nvPr/>
        </p:nvSpPr>
        <p:spPr>
          <a:xfrm>
            <a:off x="7178040" y="3073400"/>
            <a:ext cx="127000" cy="127000"/>
          </a:xfrm>
          <a:prstGeom prst="ellipse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178040" y="2692400"/>
            <a:ext cx="2025396" cy="181747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169"/>
              </a:lnSpc>
              <a:spcBef>
                <a:spcPts val="0"/>
              </a:spcBef>
              <a:spcAft>
                <a:spcPts val="0"/>
              </a:spcAft>
            </a:pPr>
            <a:r>
              <a:rPr sz="1008" b="0" spc="101">
                <a:solidFill>
                  <a:srgbClr val="476467"/>
                </a:solidFill>
                <a:latin typeface="Consolas"/>
              </a:rPr>
              <a:t>SEP 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178040" y="3403600"/>
            <a:ext cx="2025396" cy="22727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62"/>
              </a:lnSpc>
              <a:spcBef>
                <a:spcPts val="0"/>
              </a:spcBef>
              <a:spcAft>
                <a:spcPts val="0"/>
              </a:spcAft>
            </a:pPr>
            <a:r>
              <a:rPr sz="1260" b="1">
                <a:solidFill>
                  <a:srgbClr val="00272C"/>
                </a:solidFill>
                <a:latin typeface="Arial"/>
              </a:rPr>
              <a:t>Partner portal release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178040" y="3987800"/>
            <a:ext cx="2025396" cy="38315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72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476467"/>
                </a:solidFill>
                <a:latin typeface="Arial"/>
              </a:rPr>
              <a:t>Order status and calibration due
dates in one view.</a:t>
            </a:r>
          </a:p>
        </p:txBody>
      </p:sp>
      <p:sp>
        <p:nvSpPr>
          <p:cNvPr id="21" name="Oval 20"/>
          <p:cNvSpPr/>
          <p:nvPr/>
        </p:nvSpPr>
        <p:spPr>
          <a:xfrm>
            <a:off x="9342120" y="3073400"/>
            <a:ext cx="127000" cy="127000"/>
          </a:xfrm>
          <a:prstGeom prst="ellipse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342120" y="2692400"/>
            <a:ext cx="2025396" cy="181747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169"/>
              </a:lnSpc>
              <a:spcBef>
                <a:spcPts val="0"/>
              </a:spcBef>
              <a:spcAft>
                <a:spcPts val="0"/>
              </a:spcAft>
            </a:pPr>
            <a:r>
              <a:rPr sz="1008" b="0" spc="101">
                <a:solidFill>
                  <a:srgbClr val="FF6B1C"/>
                </a:solidFill>
                <a:latin typeface="Consolas"/>
              </a:rPr>
              <a:t>SEP 30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342120" y="3403600"/>
            <a:ext cx="2025396" cy="22727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62"/>
              </a:lnSpc>
              <a:spcBef>
                <a:spcPts val="0"/>
              </a:spcBef>
              <a:spcAft>
                <a:spcPts val="0"/>
              </a:spcAft>
            </a:pPr>
            <a:r>
              <a:rPr sz="1260" b="1">
                <a:solidFill>
                  <a:srgbClr val="00272C"/>
                </a:solidFill>
                <a:latin typeface="Arial"/>
              </a:rPr>
              <a:t>Quarter close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342120" y="3987800"/>
            <a:ext cx="2025396" cy="38315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72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476467"/>
                </a:solidFill>
                <a:latin typeface="Arial"/>
              </a:rPr>
              <a:t>2,140 units shipped, backlog at
11 days for Bench.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85800" y="6324600"/>
            <a:ext cx="757428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 spc="80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982200" y="6324600"/>
            <a:ext cx="152400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>
                <a:solidFill>
                  <a:srgbClr val="476467"/>
                </a:solidFill>
                <a:latin typeface="Consolas"/>
              </a:rPr>
              <a:t>18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1666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72"/>
              </a:lnSpc>
              <a:spcBef>
                <a:spcPts val="0"/>
              </a:spcBef>
              <a:spcAft>
                <a:spcPts val="0"/>
              </a:spcAft>
            </a:pPr>
            <a:r>
              <a:rPr sz="924" b="0" spc="111">
                <a:solidFill>
                  <a:srgbClr val="245D63"/>
                </a:solidFill>
                <a:latin typeface="Consolas"/>
              </a:rPr>
              <a:t>READINESS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49702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197"/>
              </a:lnSpc>
              <a:spcBef>
                <a:spcPts val="0"/>
              </a:spcBef>
              <a:spcAft>
                <a:spcPts val="0"/>
              </a:spcAft>
            </a:pPr>
            <a:r>
              <a:rPr sz="2756" b="1">
                <a:solidFill>
                  <a:srgbClr val="00272C"/>
                </a:solidFill>
                <a:latin typeface="Arial"/>
              </a:rPr>
              <a:t>What is done and what is not, before the October decisions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2349500"/>
            <a:ext cx="203200" cy="203200"/>
          </a:xfrm>
          <a:prstGeom prst="roundRect">
            <a:avLst>
              <a:gd name="adj" fmla="val 22000"/>
            </a:avLst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41400" y="2311400"/>
            <a:ext cx="4783328" cy="24227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91"/>
              </a:lnSpc>
              <a:spcBef>
                <a:spcPts val="0"/>
              </a:spcBef>
              <a:spcAft>
                <a:spcPts val="0"/>
              </a:spcAft>
            </a:pPr>
            <a:r>
              <a:rPr sz="1218" b="0">
                <a:solidFill>
                  <a:srgbClr val="00272C"/>
                </a:solidFill>
                <a:latin typeface="Arial"/>
              </a:rPr>
              <a:t>Price sheet for October 1 approved and circulated.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41400" y="2593299"/>
            <a:ext cx="4783328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 spc="96">
                <a:solidFill>
                  <a:srgbClr val="476467"/>
                </a:solidFill>
                <a:latin typeface="Consolas"/>
              </a:rPr>
              <a:t>DONE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3551766"/>
            <a:ext cx="203200" cy="203200"/>
          </a:xfrm>
          <a:prstGeom prst="roundRect">
            <a:avLst>
              <a:gd name="adj" fmla="val 22000"/>
            </a:avLst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41400" y="3513666"/>
            <a:ext cx="4783328" cy="24227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91"/>
              </a:lnSpc>
              <a:spcBef>
                <a:spcPts val="0"/>
              </a:spcBef>
              <a:spcAft>
                <a:spcPts val="0"/>
              </a:spcAft>
            </a:pPr>
            <a:r>
              <a:rPr sz="1218" b="0">
                <a:solidFill>
                  <a:srgbClr val="00272C"/>
                </a:solidFill>
                <a:latin typeface="Arial"/>
              </a:rPr>
              <a:t>Calibration reminder window moved from 14 days to 30 days.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41400" y="3795566"/>
            <a:ext cx="4783328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 spc="96">
                <a:solidFill>
                  <a:srgbClr val="476467"/>
                </a:solidFill>
                <a:latin typeface="Consolas"/>
              </a:rPr>
              <a:t>DONE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85800" y="4754033"/>
            <a:ext cx="203200" cy="203200"/>
          </a:xfrm>
          <a:prstGeom prst="roundRect">
            <a:avLst>
              <a:gd name="adj" fmla="val 22000"/>
            </a:avLst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41400" y="4715933"/>
            <a:ext cx="4783328" cy="24227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91"/>
              </a:lnSpc>
              <a:spcBef>
                <a:spcPts val="0"/>
              </a:spcBef>
              <a:spcAft>
                <a:spcPts val="0"/>
              </a:spcAft>
            </a:pPr>
            <a:r>
              <a:rPr sz="1218" b="0">
                <a:solidFill>
                  <a:srgbClr val="00272C"/>
                </a:solidFill>
                <a:latin typeface="Arial"/>
              </a:rPr>
              <a:t>Partner portal live for all 46 Northlight Group sites.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41400" y="4997832"/>
            <a:ext cx="4783328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 spc="96">
                <a:solidFill>
                  <a:srgbClr val="476467"/>
                </a:solidFill>
                <a:latin typeface="Consolas"/>
              </a:rPr>
              <a:t>DONE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14872" y="2349500"/>
            <a:ext cx="203200" cy="203200"/>
          </a:xfrm>
          <a:prstGeom prst="roundRect">
            <a:avLst>
              <a:gd name="adj" fmla="val 22000"/>
            </a:avLst>
          </a:prstGeom>
          <a:noFill/>
          <a:ln w="19050">
            <a:solidFill>
              <a:srgbClr val="FF6B1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70472" y="2311400"/>
            <a:ext cx="4783328" cy="24227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91"/>
              </a:lnSpc>
              <a:spcBef>
                <a:spcPts val="0"/>
              </a:spcBef>
              <a:spcAft>
                <a:spcPts val="0"/>
              </a:spcAft>
            </a:pPr>
            <a:r>
              <a:rPr sz="1218" b="0">
                <a:solidFill>
                  <a:srgbClr val="00272C"/>
                </a:solidFill>
                <a:latin typeface="Arial"/>
              </a:rPr>
              <a:t>Field Kit allocation rule for constrained months, still in draft.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70472" y="2593299"/>
            <a:ext cx="4783328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 spc="96">
                <a:solidFill>
                  <a:srgbClr val="FF6B1C"/>
                </a:solidFill>
                <a:latin typeface="Consolas"/>
              </a:rPr>
              <a:t>OPEN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14872" y="3551766"/>
            <a:ext cx="203200" cy="203200"/>
          </a:xfrm>
          <a:prstGeom prst="roundRect">
            <a:avLst>
              <a:gd name="adj" fmla="val 22000"/>
            </a:avLst>
          </a:prstGeom>
          <a:noFill/>
          <a:ln w="1905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570472" y="3513666"/>
            <a:ext cx="4783328" cy="24227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91"/>
              </a:lnSpc>
              <a:spcBef>
                <a:spcPts val="0"/>
              </a:spcBef>
              <a:spcAft>
                <a:spcPts val="0"/>
              </a:spcAft>
            </a:pPr>
            <a:r>
              <a:rPr sz="1218" b="0">
                <a:solidFill>
                  <a:srgbClr val="00272C"/>
                </a:solidFill>
                <a:latin typeface="Arial"/>
              </a:rPr>
              <a:t>Regional stocking plan for the two regions that missed the window.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70472" y="3795566"/>
            <a:ext cx="4783328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 spc="96">
                <a:solidFill>
                  <a:srgbClr val="476467"/>
                </a:solidFill>
                <a:latin typeface="Consolas"/>
              </a:rPr>
              <a:t>OPEN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214872" y="4754033"/>
            <a:ext cx="203200" cy="203200"/>
          </a:xfrm>
          <a:prstGeom prst="roundRect">
            <a:avLst>
              <a:gd name="adj" fmla="val 22000"/>
            </a:avLst>
          </a:prstGeom>
          <a:noFill/>
          <a:ln w="1905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70472" y="4715933"/>
            <a:ext cx="4783328" cy="24227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91"/>
              </a:lnSpc>
              <a:spcBef>
                <a:spcPts val="0"/>
              </a:spcBef>
              <a:spcAft>
                <a:spcPts val="0"/>
              </a:spcAft>
            </a:pPr>
            <a:r>
              <a:rPr sz="1218" b="0">
                <a:solidFill>
                  <a:srgbClr val="00272C"/>
                </a:solidFill>
                <a:latin typeface="Arial"/>
              </a:rPr>
              <a:t>Training bundle pricing, waiting on the October cost review.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70472" y="4997832"/>
            <a:ext cx="4783328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 spc="96">
                <a:solidFill>
                  <a:srgbClr val="476467"/>
                </a:solidFill>
                <a:latin typeface="Consolas"/>
              </a:rPr>
              <a:t>OPEN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85800" y="6324600"/>
            <a:ext cx="757428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 spc="80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982200" y="6324600"/>
            <a:ext cx="152400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>
                <a:solidFill>
                  <a:srgbClr val="476467"/>
                </a:solidFill>
                <a:latin typeface="Consolas"/>
              </a:rPr>
              <a:t>19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1666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72"/>
              </a:lnSpc>
              <a:spcBef>
                <a:spcPts val="0"/>
              </a:spcBef>
              <a:spcAft>
                <a:spcPts val="0"/>
              </a:spcAft>
            </a:pPr>
            <a:r>
              <a:rPr sz="924" b="0" spc="111">
                <a:solidFill>
                  <a:srgbClr val="245D63"/>
                </a:solidFill>
                <a:latin typeface="Consolas"/>
              </a:rPr>
              <a:t>AGENDA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51505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313"/>
              </a:lnSpc>
              <a:spcBef>
                <a:spcPts val="0"/>
              </a:spcBef>
              <a:spcAft>
                <a:spcPts val="0"/>
              </a:spcAft>
            </a:pPr>
            <a:r>
              <a:rPr sz="2856" b="1">
                <a:solidFill>
                  <a:srgbClr val="00272C"/>
                </a:solidFill>
                <a:latin typeface="Arial"/>
              </a:rPr>
              <a:t>Four sections, thirty minutes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1505656"/>
            <a:ext cx="812800" cy="38100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685800" y="22606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2399284"/>
            <a:ext cx="762000" cy="22727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62"/>
              </a:lnSpc>
              <a:spcBef>
                <a:spcPts val="0"/>
              </a:spcBef>
              <a:spcAft>
                <a:spcPts val="0"/>
              </a:spcAft>
            </a:pPr>
            <a:r>
              <a:rPr sz="1260" b="0">
                <a:solidFill>
                  <a:srgbClr val="245D63"/>
                </a:solidFill>
                <a:latin typeface="Consolas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51000" y="2369566"/>
            <a:ext cx="4977384" cy="31808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46"/>
              </a:lnSpc>
              <a:spcBef>
                <a:spcPts val="0"/>
              </a:spcBef>
              <a:spcAft>
                <a:spcPts val="0"/>
              </a:spcAft>
            </a:pPr>
            <a:r>
              <a:rPr sz="1764" b="1">
                <a:solidFill>
                  <a:srgbClr val="00272C"/>
                </a:solidFill>
                <a:latin typeface="Arial"/>
              </a:rPr>
              <a:t>Where the line stands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44792" y="2440233"/>
            <a:ext cx="4824984" cy="20965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356"/>
              </a:lnSpc>
              <a:spcBef>
                <a:spcPts val="0"/>
              </a:spcBef>
              <a:spcAft>
                <a:spcPts val="0"/>
              </a:spcAft>
            </a:pPr>
            <a:r>
              <a:rPr sz="1134" b="0">
                <a:solidFill>
                  <a:srgbClr val="476467"/>
                </a:solidFill>
                <a:latin typeface="Arial"/>
              </a:rPr>
              <a:t>Units, revenue, and mix</a:t>
            </a:r>
          </a:p>
        </p:txBody>
      </p:sp>
      <p:sp>
        <p:nvSpPr>
          <p:cNvPr id="9" name="Rectangle 8"/>
          <p:cNvSpPr/>
          <p:nvPr/>
        </p:nvSpPr>
        <p:spPr>
          <a:xfrm>
            <a:off x="685800" y="3124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85800" y="3262884"/>
            <a:ext cx="762000" cy="22727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62"/>
              </a:lnSpc>
              <a:spcBef>
                <a:spcPts val="0"/>
              </a:spcBef>
              <a:spcAft>
                <a:spcPts val="0"/>
              </a:spcAft>
            </a:pPr>
            <a:r>
              <a:rPr sz="1260" b="0">
                <a:solidFill>
                  <a:srgbClr val="245D63"/>
                </a:solidFill>
                <a:latin typeface="Consolas"/>
              </a:rP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51000" y="3233166"/>
            <a:ext cx="4977384" cy="31808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46"/>
              </a:lnSpc>
              <a:spcBef>
                <a:spcPts val="0"/>
              </a:spcBef>
              <a:spcAft>
                <a:spcPts val="0"/>
              </a:spcAft>
            </a:pPr>
            <a:r>
              <a:rPr sz="1764" b="1">
                <a:solidFill>
                  <a:srgbClr val="00272C"/>
                </a:solidFill>
                <a:latin typeface="Arial"/>
              </a:rPr>
              <a:t>What customers are doing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44792" y="3303833"/>
            <a:ext cx="4824984" cy="20965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356"/>
              </a:lnSpc>
              <a:spcBef>
                <a:spcPts val="0"/>
              </a:spcBef>
              <a:spcAft>
                <a:spcPts val="0"/>
              </a:spcAft>
            </a:pPr>
            <a:r>
              <a:rPr sz="1134" b="0">
                <a:solidFill>
                  <a:srgbClr val="476467"/>
                </a:solidFill>
                <a:latin typeface="Arial"/>
              </a:rPr>
              <a:t>Three buying patterns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85800" y="39878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4126484"/>
            <a:ext cx="762000" cy="22727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62"/>
              </a:lnSpc>
              <a:spcBef>
                <a:spcPts val="0"/>
              </a:spcBef>
              <a:spcAft>
                <a:spcPts val="0"/>
              </a:spcAft>
            </a:pPr>
            <a:r>
              <a:rPr sz="1260" b="0">
                <a:solidFill>
                  <a:srgbClr val="245D63"/>
                </a:solidFill>
                <a:latin typeface="Consolas"/>
              </a:rPr>
              <a:t>03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51000" y="4096766"/>
            <a:ext cx="4977384" cy="31808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46"/>
              </a:lnSpc>
              <a:spcBef>
                <a:spcPts val="0"/>
              </a:spcBef>
              <a:spcAft>
                <a:spcPts val="0"/>
              </a:spcAft>
            </a:pPr>
            <a:r>
              <a:rPr sz="1764" b="1">
                <a:solidFill>
                  <a:srgbClr val="00272C"/>
                </a:solidFill>
                <a:latin typeface="Arial"/>
              </a:rPr>
              <a:t>Service and support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44792" y="4167433"/>
            <a:ext cx="4824984" cy="20965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356"/>
              </a:lnSpc>
              <a:spcBef>
                <a:spcPts val="0"/>
              </a:spcBef>
              <a:spcAft>
                <a:spcPts val="0"/>
              </a:spcAft>
            </a:pPr>
            <a:r>
              <a:rPr sz="1134" b="0">
                <a:solidFill>
                  <a:srgbClr val="476467"/>
                </a:solidFill>
                <a:latin typeface="Arial"/>
              </a:rPr>
              <a:t>Atlas plan performance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85800" y="48514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85800" y="4990084"/>
            <a:ext cx="762000" cy="22727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62"/>
              </a:lnSpc>
              <a:spcBef>
                <a:spcPts val="0"/>
              </a:spcBef>
              <a:spcAft>
                <a:spcPts val="0"/>
              </a:spcAft>
            </a:pPr>
            <a:r>
              <a:rPr sz="1260" b="0">
                <a:solidFill>
                  <a:srgbClr val="245D63"/>
                </a:solidFill>
                <a:latin typeface="Consolas"/>
              </a:rPr>
              <a:t>04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651000" y="4960366"/>
            <a:ext cx="4977384" cy="31808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46"/>
              </a:lnSpc>
              <a:spcBef>
                <a:spcPts val="0"/>
              </a:spcBef>
              <a:spcAft>
                <a:spcPts val="0"/>
              </a:spcAft>
            </a:pPr>
            <a:r>
              <a:rPr sz="1764" b="1">
                <a:solidFill>
                  <a:srgbClr val="00272C"/>
                </a:solidFill>
                <a:latin typeface="Arial"/>
              </a:rPr>
              <a:t>What we are asking for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844792" y="5031033"/>
            <a:ext cx="4824984" cy="20965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356"/>
              </a:lnSpc>
              <a:spcBef>
                <a:spcPts val="0"/>
              </a:spcBef>
              <a:spcAft>
                <a:spcPts val="0"/>
              </a:spcAft>
            </a:pPr>
            <a:r>
              <a:rPr sz="1134" b="0">
                <a:solidFill>
                  <a:srgbClr val="476467"/>
                </a:solidFill>
                <a:latin typeface="Arial"/>
              </a:rPr>
              <a:t>Four decisions and a date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85800" y="5867400"/>
            <a:ext cx="10820400" cy="18644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06"/>
              </a:lnSpc>
              <a:spcBef>
                <a:spcPts val="0"/>
              </a:spcBef>
              <a:spcAft>
                <a:spcPts val="0"/>
              </a:spcAft>
            </a:pPr>
            <a:r>
              <a:rPr sz="1008" b="0">
                <a:solidFill>
                  <a:srgbClr val="476467"/>
                </a:solidFill>
                <a:latin typeface="Arial"/>
              </a:rPr>
              <a:t>Questions are welcome at any point. The appendix holds the source tables.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85800" y="6324600"/>
            <a:ext cx="757428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 spc="80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982200" y="6324600"/>
            <a:ext cx="152400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>
                <a:solidFill>
                  <a:srgbClr val="476467"/>
                </a:solidFill>
                <a:latin typeface="Consolas"/>
              </a:rPr>
              <a:t>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1666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72"/>
              </a:lnSpc>
              <a:spcBef>
                <a:spcPts val="0"/>
              </a:spcBef>
              <a:spcAft>
                <a:spcPts val="0"/>
              </a:spcAft>
            </a:pPr>
            <a:r>
              <a:rPr sz="924" b="0" spc="111">
                <a:solidFill>
                  <a:srgbClr val="245D63"/>
                </a:solidFill>
                <a:latin typeface="Consolas"/>
              </a:rPr>
              <a:t>SUPPORT RESPONSE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51505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313"/>
              </a:lnSpc>
              <a:spcBef>
                <a:spcPts val="0"/>
              </a:spcBef>
              <a:spcAft>
                <a:spcPts val="0"/>
              </a:spcAft>
            </a:pPr>
            <a:r>
              <a:rPr sz="2856" b="1">
                <a:solidFill>
                  <a:srgbClr val="00272C"/>
                </a:solidFill>
                <a:latin typeface="Arial"/>
              </a:rPr>
              <a:t>What changed after the queue was split in July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2260600"/>
            <a:ext cx="10820400" cy="314452"/>
          </a:xfrm>
          <a:prstGeom prst="rect">
            <a:avLst/>
          </a:prstGeom>
          <a:solidFill>
            <a:srgbClr val="EDF3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04672" y="2349754"/>
            <a:ext cx="5172456" cy="1666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72"/>
              </a:lnSpc>
              <a:spcBef>
                <a:spcPts val="0"/>
              </a:spcBef>
              <a:spcAft>
                <a:spcPts val="0"/>
              </a:spcAft>
            </a:pPr>
            <a:r>
              <a:rPr sz="924" b="0" spc="92">
                <a:solidFill>
                  <a:srgbClr val="476467"/>
                </a:solidFill>
                <a:latin typeface="Consolas"/>
              </a:rPr>
              <a:t>BEFORE, ONE QUEUE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14872" y="2349754"/>
            <a:ext cx="5172456" cy="1666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72"/>
              </a:lnSpc>
              <a:spcBef>
                <a:spcPts val="0"/>
              </a:spcBef>
              <a:spcAft>
                <a:spcPts val="0"/>
              </a:spcAft>
            </a:pPr>
            <a:r>
              <a:rPr sz="924" b="0" spc="92">
                <a:solidFill>
                  <a:srgbClr val="476467"/>
                </a:solidFill>
                <a:latin typeface="Consolas"/>
              </a:rPr>
              <a:t>AFTER, THREE QUEUES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4672" y="2664206"/>
            <a:ext cx="5172456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00272C"/>
                </a:solidFill>
                <a:latin typeface="Arial"/>
              </a:rPr>
              <a:t>First response 6.4 hours on average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4872" y="2664206"/>
            <a:ext cx="5172456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6B1C"/>
                </a:solidFill>
                <a:latin typeface="Arial"/>
              </a:rPr>
              <a:t>First response 2.1 hours on average</a:t>
            </a:r>
          </a:p>
        </p:txBody>
      </p:sp>
      <p:sp>
        <p:nvSpPr>
          <p:cNvPr id="9" name="Rectangle 8"/>
          <p:cNvSpPr/>
          <p:nvPr/>
        </p:nvSpPr>
        <p:spPr>
          <a:xfrm>
            <a:off x="685800" y="2915285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85800" y="2915285"/>
            <a:ext cx="10820400" cy="340233"/>
          </a:xfrm>
          <a:prstGeom prst="rect">
            <a:avLst/>
          </a:prstGeom>
          <a:solidFill>
            <a:srgbClr val="F4F7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04672" y="3004439"/>
            <a:ext cx="5172456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00272C"/>
                </a:solidFill>
                <a:latin typeface="Arial"/>
              </a:rPr>
              <a:t>31 percent of tickets reopened once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4872" y="3004439"/>
            <a:ext cx="5172456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6B1C"/>
                </a:solidFill>
                <a:latin typeface="Arial"/>
              </a:rPr>
              <a:t>12 percent of tickets reopened once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85800" y="3255517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04672" y="3344671"/>
            <a:ext cx="5172456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00272C"/>
                </a:solidFill>
                <a:latin typeface="Arial"/>
              </a:rPr>
              <a:t>Calibration and parts shared a backlog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14872" y="3344671"/>
            <a:ext cx="5172456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6B1C"/>
                </a:solidFill>
                <a:latin typeface="Arial"/>
              </a:rPr>
              <a:t>Calibration holds its own three day clock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85800" y="3595751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3774059"/>
            <a:ext cx="8656320" cy="21461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06"/>
              </a:lnSpc>
              <a:spcBef>
                <a:spcPts val="0"/>
              </a:spcBef>
              <a:spcAft>
                <a:spcPts val="0"/>
              </a:spcAft>
            </a:pPr>
            <a:r>
              <a:rPr sz="1092" b="0">
                <a:solidFill>
                  <a:srgbClr val="476467"/>
                </a:solidFill>
                <a:latin typeface="Arial"/>
              </a:rPr>
              <a:t>Same headcount. The change was routing, not staffing.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85800" y="6324600"/>
            <a:ext cx="757428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 spc="80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982200" y="6324600"/>
            <a:ext cx="152400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>
                <a:solidFill>
                  <a:srgbClr val="476467"/>
                </a:solidFill>
                <a:latin typeface="Consolas"/>
              </a:rPr>
              <a:t>20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1666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72"/>
              </a:lnSpc>
              <a:spcBef>
                <a:spcPts val="0"/>
              </a:spcBef>
              <a:spcAft>
                <a:spcPts val="0"/>
              </a:spcAft>
            </a:pPr>
            <a:r>
              <a:rPr sz="924" b="0" spc="111">
                <a:solidFill>
                  <a:srgbClr val="245D63"/>
                </a:solidFill>
                <a:latin typeface="Consolas"/>
              </a:rPr>
              <a:t>WHO YOU WILL BE WORKING WITH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51505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313"/>
              </a:lnSpc>
              <a:spcBef>
                <a:spcPts val="0"/>
              </a:spcBef>
              <a:spcAft>
                <a:spcPts val="0"/>
              </a:spcAft>
            </a:pPr>
            <a:r>
              <a:rPr sz="2856" b="1">
                <a:solidFill>
                  <a:srgbClr val="00272C"/>
                </a:solidFill>
                <a:latin typeface="Arial"/>
              </a:rPr>
              <a:t>Five people own this account end to end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2336800"/>
            <a:ext cx="2053132" cy="3505200"/>
          </a:xfrm>
          <a:prstGeom prst="roundRect">
            <a:avLst>
              <a:gd name="adj" fmla="val 7422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864107" y="2515108"/>
            <a:ext cx="533400" cy="533400"/>
          </a:xfrm>
          <a:prstGeom prst="ellipse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64107" y="2633980"/>
            <a:ext cx="533400" cy="21205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ctr">
              <a:lnSpc>
                <a:spcPts val="1364"/>
              </a:lnSpc>
              <a:spcBef>
                <a:spcPts val="0"/>
              </a:spcBef>
              <a:spcAft>
                <a:spcPts val="0"/>
              </a:spcAft>
            </a:pPr>
            <a:r>
              <a:rPr sz="1176" b="1">
                <a:solidFill>
                  <a:srgbClr val="FFFFFF"/>
                </a:solidFill>
                <a:latin typeface="Arial"/>
              </a:rPr>
              <a:t>DW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4107" y="3069844"/>
            <a:ext cx="1696516" cy="24237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59"/>
              </a:lnSpc>
              <a:spcBef>
                <a:spcPts val="0"/>
              </a:spcBef>
              <a:spcAft>
                <a:spcPts val="0"/>
              </a:spcAft>
            </a:pPr>
            <a:r>
              <a:rPr sz="1344" b="1">
                <a:solidFill>
                  <a:srgbClr val="00272C"/>
                </a:solidFill>
                <a:latin typeface="Arial"/>
              </a:rPr>
              <a:t>Dana Whitfield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4107" y="3485896"/>
            <a:ext cx="1696516" cy="301157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71"/>
              </a:lnSpc>
              <a:spcBef>
                <a:spcPts val="0"/>
              </a:spcBef>
              <a:spcAft>
                <a:spcPts val="0"/>
              </a:spcAft>
            </a:pPr>
            <a:r>
              <a:rPr sz="882" b="0" spc="88">
                <a:solidFill>
                  <a:srgbClr val="476467"/>
                </a:solidFill>
                <a:latin typeface="Consolas"/>
              </a:rPr>
              <a:t>CHIEF OPERATING
OFFICER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4107" y="3862324"/>
            <a:ext cx="1696516" cy="38315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72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476467"/>
                </a:solidFill>
                <a:latin typeface="Arial"/>
              </a:rPr>
              <a:t>Owns the quarterly review
and any pricing exception.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877616" y="2336800"/>
            <a:ext cx="2053132" cy="3505200"/>
          </a:xfrm>
          <a:prstGeom prst="roundRect">
            <a:avLst>
              <a:gd name="adj" fmla="val 7422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3055924" y="2515108"/>
            <a:ext cx="533400" cy="533400"/>
          </a:xfrm>
          <a:prstGeom prst="ellipse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055924" y="2633980"/>
            <a:ext cx="533400" cy="21205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ctr">
              <a:lnSpc>
                <a:spcPts val="1364"/>
              </a:lnSpc>
              <a:spcBef>
                <a:spcPts val="0"/>
              </a:spcBef>
              <a:spcAft>
                <a:spcPts val="0"/>
              </a:spcAft>
            </a:pPr>
            <a:r>
              <a:rPr sz="1176" b="1">
                <a:solidFill>
                  <a:srgbClr val="FFFFFF"/>
                </a:solidFill>
                <a:latin typeface="Arial"/>
              </a:rPr>
              <a:t>JV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55924" y="3069844"/>
            <a:ext cx="1696516" cy="24237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59"/>
              </a:lnSpc>
              <a:spcBef>
                <a:spcPts val="0"/>
              </a:spcBef>
              <a:spcAft>
                <a:spcPts val="0"/>
              </a:spcAft>
            </a:pPr>
            <a:r>
              <a:rPr sz="1344" b="1">
                <a:solidFill>
                  <a:srgbClr val="00272C"/>
                </a:solidFill>
                <a:latin typeface="Arial"/>
              </a:rPr>
              <a:t>Jordan Vale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055924" y="3485896"/>
            <a:ext cx="1696516" cy="16514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71"/>
              </a:lnSpc>
              <a:spcBef>
                <a:spcPts val="0"/>
              </a:spcBef>
              <a:spcAft>
                <a:spcPts val="0"/>
              </a:spcAft>
            </a:pPr>
            <a:r>
              <a:rPr sz="882" b="0" spc="88">
                <a:solidFill>
                  <a:srgbClr val="476467"/>
                </a:solidFill>
                <a:latin typeface="Consolas"/>
              </a:rPr>
              <a:t>ACCOUNT MANAGER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055924" y="3862324"/>
            <a:ext cx="1696516" cy="38315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72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476467"/>
                </a:solidFill>
                <a:latin typeface="Arial"/>
              </a:rPr>
              <a:t>First call for orders, quotes,
and allocation questions.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69433" y="2336800"/>
            <a:ext cx="2053132" cy="3505200"/>
          </a:xfrm>
          <a:prstGeom prst="roundRect">
            <a:avLst>
              <a:gd name="adj" fmla="val 7422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5247741" y="2515108"/>
            <a:ext cx="533400" cy="533400"/>
          </a:xfrm>
          <a:prstGeom prst="ellipse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247741" y="2633980"/>
            <a:ext cx="533400" cy="21205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ctr">
              <a:lnSpc>
                <a:spcPts val="1364"/>
              </a:lnSpc>
              <a:spcBef>
                <a:spcPts val="0"/>
              </a:spcBef>
              <a:spcAft>
                <a:spcPts val="0"/>
              </a:spcAft>
            </a:pPr>
            <a:r>
              <a:rPr sz="1176" b="1">
                <a:solidFill>
                  <a:srgbClr val="FFFFFF"/>
                </a:solidFill>
                <a:latin typeface="Arial"/>
              </a:rPr>
              <a:t>AK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247741" y="3069844"/>
            <a:ext cx="1696516" cy="24237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59"/>
              </a:lnSpc>
              <a:spcBef>
                <a:spcPts val="0"/>
              </a:spcBef>
              <a:spcAft>
                <a:spcPts val="0"/>
              </a:spcAft>
            </a:pPr>
            <a:r>
              <a:rPr sz="1344" b="1">
                <a:solidFill>
                  <a:srgbClr val="00272C"/>
                </a:solidFill>
                <a:latin typeface="Arial"/>
              </a:rPr>
              <a:t>Avery Kellen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247741" y="3485896"/>
            <a:ext cx="1696516" cy="16514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71"/>
              </a:lnSpc>
              <a:spcBef>
                <a:spcPts val="0"/>
              </a:spcBef>
              <a:spcAft>
                <a:spcPts val="0"/>
              </a:spcAft>
            </a:pPr>
            <a:r>
              <a:rPr sz="882" b="0" spc="88">
                <a:solidFill>
                  <a:srgbClr val="476467"/>
                </a:solidFill>
                <a:latin typeface="Consolas"/>
              </a:rPr>
              <a:t>CUSTOMER SUCCESS LEAD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247741" y="3862324"/>
            <a:ext cx="1696516" cy="55740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72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476467"/>
                </a:solidFill>
                <a:latin typeface="Arial"/>
              </a:rPr>
              <a:t>Onboarding, training, and
the first ninety days at a
site.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261250" y="2336800"/>
            <a:ext cx="2053132" cy="3505200"/>
          </a:xfrm>
          <a:prstGeom prst="roundRect">
            <a:avLst>
              <a:gd name="adj" fmla="val 7422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7439558" y="2515108"/>
            <a:ext cx="533400" cy="533400"/>
          </a:xfrm>
          <a:prstGeom prst="ellipse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439558" y="2633980"/>
            <a:ext cx="533400" cy="21205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ctr">
              <a:lnSpc>
                <a:spcPts val="1364"/>
              </a:lnSpc>
              <a:spcBef>
                <a:spcPts val="0"/>
              </a:spcBef>
              <a:spcAft>
                <a:spcPts val="0"/>
              </a:spcAft>
            </a:pPr>
            <a:r>
              <a:rPr sz="1176" b="1">
                <a:solidFill>
                  <a:srgbClr val="FFFFFF"/>
                </a:solidFill>
                <a:latin typeface="Arial"/>
              </a:rPr>
              <a:t>MR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439558" y="3069844"/>
            <a:ext cx="1696516" cy="24237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59"/>
              </a:lnSpc>
              <a:spcBef>
                <a:spcPts val="0"/>
              </a:spcBef>
              <a:spcAft>
                <a:spcPts val="0"/>
              </a:spcAft>
            </a:pPr>
            <a:r>
              <a:rPr sz="1344" b="1">
                <a:solidFill>
                  <a:srgbClr val="00272C"/>
                </a:solidFill>
                <a:latin typeface="Arial"/>
              </a:rPr>
              <a:t>Morgan Reyes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439558" y="3485896"/>
            <a:ext cx="1696516" cy="16514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71"/>
              </a:lnSpc>
              <a:spcBef>
                <a:spcPts val="0"/>
              </a:spcBef>
              <a:spcAft>
                <a:spcPts val="0"/>
              </a:spcAft>
            </a:pPr>
            <a:r>
              <a:rPr sz="882" b="0" spc="88">
                <a:solidFill>
                  <a:srgbClr val="476467"/>
                </a:solidFill>
                <a:latin typeface="Consolas"/>
              </a:rPr>
              <a:t>OPERATIONS LEAD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439558" y="3862324"/>
            <a:ext cx="1696516" cy="38315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72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476467"/>
                </a:solidFill>
                <a:latin typeface="Arial"/>
              </a:rPr>
              <a:t>Fulfillment, calibration
scheduling, and field visits.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9453067" y="2336800"/>
            <a:ext cx="2053132" cy="3505200"/>
          </a:xfrm>
          <a:prstGeom prst="roundRect">
            <a:avLst>
              <a:gd name="adj" fmla="val 7422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9631375" y="2515108"/>
            <a:ext cx="533400" cy="533400"/>
          </a:xfrm>
          <a:prstGeom prst="ellipse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9631375" y="2633980"/>
            <a:ext cx="533400" cy="21205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ctr">
              <a:lnSpc>
                <a:spcPts val="1364"/>
              </a:lnSpc>
              <a:spcBef>
                <a:spcPts val="0"/>
              </a:spcBef>
              <a:spcAft>
                <a:spcPts val="0"/>
              </a:spcAft>
            </a:pPr>
            <a:r>
              <a:rPr sz="1176" b="1">
                <a:solidFill>
                  <a:srgbClr val="FFFFFF"/>
                </a:solidFill>
                <a:latin typeface="Arial"/>
              </a:rPr>
              <a:t>ST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631375" y="3069844"/>
            <a:ext cx="1696516" cy="24237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59"/>
              </a:lnSpc>
              <a:spcBef>
                <a:spcPts val="0"/>
              </a:spcBef>
              <a:spcAft>
                <a:spcPts val="0"/>
              </a:spcAft>
            </a:pPr>
            <a:r>
              <a:rPr sz="1344" b="1">
                <a:solidFill>
                  <a:srgbClr val="00272C"/>
                </a:solidFill>
                <a:latin typeface="Arial"/>
              </a:rPr>
              <a:t>Sami Torres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631375" y="3485896"/>
            <a:ext cx="1696516" cy="16514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71"/>
              </a:lnSpc>
              <a:spcBef>
                <a:spcPts val="0"/>
              </a:spcBef>
              <a:spcAft>
                <a:spcPts val="0"/>
              </a:spcAft>
            </a:pPr>
            <a:r>
              <a:rPr sz="882" b="0" spc="88">
                <a:solidFill>
                  <a:srgbClr val="476467"/>
                </a:solidFill>
                <a:latin typeface="Consolas"/>
              </a:rPr>
              <a:t>MARKETING LEAD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631375" y="3862324"/>
            <a:ext cx="1696516" cy="38315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72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476467"/>
                </a:solidFill>
                <a:latin typeface="Arial"/>
              </a:rPr>
              <a:t>Co-branded material and
partner launch support.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685800" y="6324600"/>
            <a:ext cx="757428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 spc="80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982200" y="6324600"/>
            <a:ext cx="152400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>
                <a:solidFill>
                  <a:srgbClr val="476467"/>
                </a:solidFill>
                <a:latin typeface="Consolas"/>
              </a:rPr>
              <a:t>21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1666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72"/>
              </a:lnSpc>
              <a:spcBef>
                <a:spcPts val="0"/>
              </a:spcBef>
              <a:spcAft>
                <a:spcPts val="0"/>
              </a:spcAft>
            </a:pPr>
            <a:r>
              <a:rPr sz="924" b="0" spc="111">
                <a:solidFill>
                  <a:srgbClr val="245D63"/>
                </a:solidFill>
                <a:latin typeface="Consolas"/>
              </a:rPr>
              <a:t>SERVICE ORGANIZATION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51505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313"/>
              </a:lnSpc>
              <a:spcBef>
                <a:spcPts val="0"/>
              </a:spcBef>
              <a:spcAft>
                <a:spcPts val="0"/>
              </a:spcAft>
            </a:pPr>
            <a:r>
              <a:rPr sz="2856" b="1">
                <a:solidFill>
                  <a:srgbClr val="00272C"/>
                </a:solidFill>
                <a:latin typeface="Arial"/>
              </a:rPr>
              <a:t>How escalation runs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97400" y="2108200"/>
            <a:ext cx="2997200" cy="711200"/>
          </a:xfrm>
          <a:prstGeom prst="roundRect">
            <a:avLst>
              <a:gd name="adj" fmla="val 17857"/>
            </a:avLst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755896" y="2217166"/>
            <a:ext cx="2680208" cy="22727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62"/>
              </a:lnSpc>
              <a:spcBef>
                <a:spcPts val="0"/>
              </a:spcBef>
              <a:spcAft>
                <a:spcPts val="0"/>
              </a:spcAft>
            </a:pPr>
            <a:r>
              <a:rPr sz="1260" b="1">
                <a:solidFill>
                  <a:srgbClr val="FFFFFF"/>
                </a:solidFill>
                <a:latin typeface="Arial"/>
              </a:rPr>
              <a:t>Dana Whitfield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55896" y="2464257"/>
            <a:ext cx="2680208" cy="15904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23"/>
              </a:lnSpc>
              <a:spcBef>
                <a:spcPts val="0"/>
              </a:spcBef>
              <a:spcAft>
                <a:spcPts val="0"/>
              </a:spcAft>
            </a:pPr>
            <a:r>
              <a:rPr sz="882" b="0" spc="88">
                <a:solidFill>
                  <a:srgbClr val="A8B6B7"/>
                </a:solidFill>
                <a:latin typeface="Consolas"/>
              </a:rPr>
              <a:t>CHIEF OPERATING OFFICER</a:t>
            </a:r>
          </a:p>
        </p:txBody>
      </p:sp>
      <p:sp>
        <p:nvSpPr>
          <p:cNvPr id="7" name="Rectangle 6"/>
          <p:cNvSpPr/>
          <p:nvPr/>
        </p:nvSpPr>
        <p:spPr>
          <a:xfrm>
            <a:off x="6089650" y="2819400"/>
            <a:ext cx="12700" cy="2540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191000" y="3073400"/>
            <a:ext cx="3810000" cy="127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4184650" y="3073400"/>
            <a:ext cx="12700" cy="2540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2692400" y="3327400"/>
            <a:ext cx="2997200" cy="660400"/>
          </a:xfrm>
          <a:prstGeom prst="roundRect">
            <a:avLst>
              <a:gd name="adj" fmla="val 19230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850896" y="3416554"/>
            <a:ext cx="2680208" cy="21205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64"/>
              </a:lnSpc>
              <a:spcBef>
                <a:spcPts val="0"/>
              </a:spcBef>
              <a:spcAft>
                <a:spcPts val="0"/>
              </a:spcAft>
            </a:pPr>
            <a:r>
              <a:rPr sz="1176" b="1">
                <a:solidFill>
                  <a:srgbClr val="00272C"/>
                </a:solidFill>
                <a:latin typeface="Arial"/>
              </a:rPr>
              <a:t>Morgan Reyes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50896" y="3648425"/>
            <a:ext cx="2680208" cy="15143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974"/>
              </a:lnSpc>
              <a:spcBef>
                <a:spcPts val="0"/>
              </a:spcBef>
              <a:spcAft>
                <a:spcPts val="0"/>
              </a:spcAft>
            </a:pPr>
            <a:r>
              <a:rPr sz="840" b="0" spc="84">
                <a:solidFill>
                  <a:srgbClr val="476467"/>
                </a:solidFill>
                <a:latin typeface="Consolas"/>
              </a:rPr>
              <a:t>OPERATIONS LEAD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994650" y="3073400"/>
            <a:ext cx="12700" cy="2540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6502400" y="3327400"/>
            <a:ext cx="2997200" cy="660400"/>
          </a:xfrm>
          <a:prstGeom prst="roundRect">
            <a:avLst>
              <a:gd name="adj" fmla="val 19230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660896" y="3416554"/>
            <a:ext cx="2680208" cy="21205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64"/>
              </a:lnSpc>
              <a:spcBef>
                <a:spcPts val="0"/>
              </a:spcBef>
              <a:spcAft>
                <a:spcPts val="0"/>
              </a:spcAft>
            </a:pPr>
            <a:r>
              <a:rPr sz="1176" b="1">
                <a:solidFill>
                  <a:srgbClr val="00272C"/>
                </a:solidFill>
                <a:latin typeface="Arial"/>
              </a:rPr>
              <a:t>Avery Kellen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60896" y="3648425"/>
            <a:ext cx="2680208" cy="15143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974"/>
              </a:lnSpc>
              <a:spcBef>
                <a:spcPts val="0"/>
              </a:spcBef>
              <a:spcAft>
                <a:spcPts val="0"/>
              </a:spcAft>
            </a:pPr>
            <a:r>
              <a:rPr sz="840" b="0" spc="84">
                <a:solidFill>
                  <a:srgbClr val="476467"/>
                </a:solidFill>
                <a:latin typeface="Consolas"/>
              </a:rPr>
              <a:t>CUSTOMER SUCCESS LEAD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184650" y="3987800"/>
            <a:ext cx="12700" cy="2794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7994650" y="3987800"/>
            <a:ext cx="12700" cy="2794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1986343" y="4267200"/>
            <a:ext cx="8219313" cy="127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1979993" y="4267200"/>
            <a:ext cx="12700" cy="2794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685800" y="4546600"/>
            <a:ext cx="2601087" cy="787400"/>
          </a:xfrm>
          <a:prstGeom prst="roundRect">
            <a:avLst>
              <a:gd name="adj" fmla="val 16129"/>
            </a:avLst>
          </a:prstGeom>
          <a:noFill/>
          <a:ln w="19050">
            <a:solidFill>
              <a:srgbClr val="FF6B1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24484" y="4665472"/>
            <a:ext cx="2323719" cy="19696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67"/>
              </a:lnSpc>
              <a:spcBef>
                <a:spcPts val="0"/>
              </a:spcBef>
              <a:spcAft>
                <a:spcPts val="0"/>
              </a:spcAft>
            </a:pPr>
            <a:r>
              <a:rPr sz="1092" b="1">
                <a:solidFill>
                  <a:srgbClr val="00272C"/>
                </a:solidFill>
                <a:latin typeface="Arial"/>
              </a:rPr>
              <a:t>Calibration desk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4484" y="4902062"/>
            <a:ext cx="2323719" cy="15143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974"/>
              </a:lnSpc>
              <a:spcBef>
                <a:spcPts val="0"/>
              </a:spcBef>
              <a:spcAft>
                <a:spcPts val="0"/>
              </a:spcAft>
            </a:pPr>
            <a:r>
              <a:rPr sz="840" b="0" spc="84">
                <a:solidFill>
                  <a:srgbClr val="476467"/>
                </a:solidFill>
                <a:latin typeface="Consolas"/>
              </a:rPr>
              <a:t>3 TECHNICIANS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719764" y="4267200"/>
            <a:ext cx="12700" cy="2794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3425571" y="4546600"/>
            <a:ext cx="2601087" cy="787400"/>
          </a:xfrm>
          <a:prstGeom prst="roundRect">
            <a:avLst>
              <a:gd name="adj" fmla="val 16129"/>
            </a:avLst>
          </a:prstGeom>
          <a:noFill/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3564255" y="4665472"/>
            <a:ext cx="2323719" cy="19696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67"/>
              </a:lnSpc>
              <a:spcBef>
                <a:spcPts val="0"/>
              </a:spcBef>
              <a:spcAft>
                <a:spcPts val="0"/>
              </a:spcAft>
            </a:pPr>
            <a:r>
              <a:rPr sz="1092" b="1">
                <a:solidFill>
                  <a:srgbClr val="00272C"/>
                </a:solidFill>
                <a:latin typeface="Arial"/>
              </a:rPr>
              <a:t>Field service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564255" y="4902062"/>
            <a:ext cx="2323719" cy="15143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974"/>
              </a:lnSpc>
              <a:spcBef>
                <a:spcPts val="0"/>
              </a:spcBef>
              <a:spcAft>
                <a:spcPts val="0"/>
              </a:spcAft>
            </a:pPr>
            <a:r>
              <a:rPr sz="840" b="0" spc="84">
                <a:solidFill>
                  <a:srgbClr val="476467"/>
                </a:solidFill>
                <a:latin typeface="Consolas"/>
              </a:rPr>
              <a:t>6 ENGINEERS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7459535" y="4267200"/>
            <a:ext cx="12700" cy="2794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6165342" y="4546600"/>
            <a:ext cx="2601087" cy="787400"/>
          </a:xfrm>
          <a:prstGeom prst="roundRect">
            <a:avLst>
              <a:gd name="adj" fmla="val 16129"/>
            </a:avLst>
          </a:prstGeom>
          <a:noFill/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304026" y="4665472"/>
            <a:ext cx="2323719" cy="19696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67"/>
              </a:lnSpc>
              <a:spcBef>
                <a:spcPts val="0"/>
              </a:spcBef>
              <a:spcAft>
                <a:spcPts val="0"/>
              </a:spcAft>
            </a:pPr>
            <a:r>
              <a:rPr sz="1092" b="1">
                <a:solidFill>
                  <a:srgbClr val="00272C"/>
                </a:solidFill>
                <a:latin typeface="Arial"/>
              </a:rPr>
              <a:t>Onboarding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304026" y="4902062"/>
            <a:ext cx="2323719" cy="15143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974"/>
              </a:lnSpc>
              <a:spcBef>
                <a:spcPts val="0"/>
              </a:spcBef>
              <a:spcAft>
                <a:spcPts val="0"/>
              </a:spcAft>
            </a:pPr>
            <a:r>
              <a:rPr sz="840" b="0" spc="84">
                <a:solidFill>
                  <a:srgbClr val="476467"/>
                </a:solidFill>
                <a:latin typeface="Consolas"/>
              </a:rPr>
              <a:t>2 SPECIALISTS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0199306" y="4267200"/>
            <a:ext cx="12700" cy="2794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3" name="Rounded Rectangle 32"/>
          <p:cNvSpPr/>
          <p:nvPr/>
        </p:nvSpPr>
        <p:spPr>
          <a:xfrm>
            <a:off x="8905113" y="4546600"/>
            <a:ext cx="2601087" cy="787400"/>
          </a:xfrm>
          <a:prstGeom prst="roundRect">
            <a:avLst>
              <a:gd name="adj" fmla="val 16129"/>
            </a:avLst>
          </a:prstGeom>
          <a:noFill/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9043796" y="4665472"/>
            <a:ext cx="2323719" cy="19696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67"/>
              </a:lnSpc>
              <a:spcBef>
                <a:spcPts val="0"/>
              </a:spcBef>
              <a:spcAft>
                <a:spcPts val="0"/>
              </a:spcAft>
            </a:pPr>
            <a:r>
              <a:rPr sz="1092" b="1">
                <a:solidFill>
                  <a:srgbClr val="00272C"/>
                </a:solidFill>
                <a:latin typeface="Arial"/>
              </a:rPr>
              <a:t>Partner queue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043796" y="4902062"/>
            <a:ext cx="2323719" cy="15143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974"/>
              </a:lnSpc>
              <a:spcBef>
                <a:spcPts val="0"/>
              </a:spcBef>
              <a:spcAft>
                <a:spcPts val="0"/>
              </a:spcAft>
            </a:pPr>
            <a:r>
              <a:rPr sz="840" b="0" spc="84">
                <a:solidFill>
                  <a:srgbClr val="476467"/>
                </a:solidFill>
                <a:latin typeface="Consolas"/>
              </a:rPr>
              <a:t>2 COORDINATORS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85800" y="5512308"/>
            <a:ext cx="8656320" cy="21728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27"/>
              </a:lnSpc>
              <a:spcBef>
                <a:spcPts val="0"/>
              </a:spcBef>
              <a:spcAft>
                <a:spcPts val="0"/>
              </a:spcAft>
            </a:pPr>
            <a:r>
              <a:rPr sz="1092" b="0">
                <a:solidFill>
                  <a:srgbClr val="476467"/>
                </a:solidFill>
                <a:latin typeface="Arial"/>
              </a:rPr>
              <a:t>Anything past 24 hours on a Pro unit escalates to the Operations Lead the same day.</a:t>
            </a:r>
          </a:p>
        </p:txBody>
      </p:sp>
      <p:sp>
        <p:nvSpPr>
          <p:cNvPr id="37" name="Rectangle 36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85800" y="6324600"/>
            <a:ext cx="757428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 spc="80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982200" y="6324600"/>
            <a:ext cx="152400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>
                <a:solidFill>
                  <a:srgbClr val="476467"/>
                </a:solidFill>
                <a:latin typeface="Consolas"/>
              </a:rPr>
              <a:t>22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27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1666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72"/>
              </a:lnSpc>
              <a:spcBef>
                <a:spcPts val="0"/>
              </a:spcBef>
              <a:spcAft>
                <a:spcPts val="0"/>
              </a:spcAft>
            </a:pPr>
            <a:r>
              <a:rPr sz="924" b="0" spc="111">
                <a:solidFill>
                  <a:srgbClr val="A8B6B7"/>
                </a:solidFill>
                <a:latin typeface="Consolas"/>
              </a:rPr>
              <a:t>RISK TO NAME OUT LOUD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51505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313"/>
              </a:lnSpc>
              <a:spcBef>
                <a:spcPts val="0"/>
              </a:spcBef>
              <a:spcAft>
                <a:spcPts val="0"/>
              </a:spcAft>
            </a:pPr>
            <a:r>
              <a:rPr sz="2856" b="1">
                <a:solidFill>
                  <a:srgbClr val="FFFFFF"/>
                </a:solidFill>
                <a:latin typeface="Arial"/>
              </a:rPr>
              <a:t>Bench backlog is the one number moving the wrong way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2362200"/>
            <a:ext cx="7414259" cy="48915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62"/>
              </a:lnSpc>
              <a:spcBef>
                <a:spcPts val="0"/>
              </a:spcBef>
              <a:spcAft>
                <a:spcPts val="0"/>
              </a:spcAft>
            </a:pPr>
            <a:r>
              <a:rPr sz="1260" b="0">
                <a:solidFill>
                  <a:srgbClr val="9FB4B6"/>
                </a:solidFill>
                <a:latin typeface="Arial"/>
              </a:rPr>
              <a:t>Bench backlog aged from 6 days in the second quarter to 11 days in the third. The standard we
publish is 5 business days.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2990037"/>
            <a:ext cx="7414259" cy="48915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62"/>
              </a:lnSpc>
              <a:spcBef>
                <a:spcPts val="0"/>
              </a:spcBef>
              <a:spcAft>
                <a:spcPts val="0"/>
              </a:spcAft>
            </a:pPr>
            <a:r>
              <a:rPr sz="1260" b="0">
                <a:solidFill>
                  <a:srgbClr val="9FB4B6"/>
                </a:solidFill>
                <a:latin typeface="Arial"/>
              </a:rPr>
              <a:t>The cause is a single machined housing with one qualified supplier. A second source is nine weeks
from first article approval.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3617874"/>
            <a:ext cx="7414259" cy="48915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62"/>
              </a:lnSpc>
              <a:spcBef>
                <a:spcPts val="0"/>
              </a:spcBef>
              <a:spcAft>
                <a:spcPts val="0"/>
              </a:spcAft>
            </a:pPr>
            <a:r>
              <a:rPr sz="1260" b="0">
                <a:solidFill>
                  <a:srgbClr val="9FB4B6"/>
                </a:solidFill>
                <a:latin typeface="Arial"/>
              </a:rPr>
              <a:t>If Bench demand holds at 460 units a quarter, the backlog clears in November. If it grows past 500, it
does not clear this year.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476488" y="2362200"/>
            <a:ext cx="3029712" cy="3530600"/>
          </a:xfrm>
          <a:prstGeom prst="roundRect">
            <a:avLst>
              <a:gd name="adj" fmla="val 5030"/>
            </a:avLst>
          </a:prstGeom>
          <a:solidFill>
            <a:srgbClr val="123F45"/>
          </a:solidFill>
          <a:ln w="12700">
            <a:solidFill>
              <a:srgbClr val="1E505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8654795" y="2520696"/>
            <a:ext cx="508000" cy="38100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54795" y="2619756"/>
            <a:ext cx="2673096" cy="15904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23"/>
              </a:lnSpc>
              <a:spcBef>
                <a:spcPts val="0"/>
              </a:spcBef>
              <a:spcAft>
                <a:spcPts val="0"/>
              </a:spcAft>
            </a:pPr>
            <a:r>
              <a:rPr sz="882" b="0" spc="106">
                <a:solidFill>
                  <a:srgbClr val="A8B6B7"/>
                </a:solidFill>
                <a:latin typeface="Consolas"/>
              </a:rPr>
              <a:t>WATCH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54795" y="2926460"/>
            <a:ext cx="2673096" cy="1666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72"/>
              </a:lnSpc>
              <a:spcBef>
                <a:spcPts val="0"/>
              </a:spcBef>
              <a:spcAft>
                <a:spcPts val="0"/>
              </a:spcAft>
            </a:pPr>
            <a:r>
              <a:rPr sz="924" b="0" spc="92">
                <a:solidFill>
                  <a:srgbClr val="9FB4B6"/>
                </a:solidFill>
                <a:latin typeface="Consolas"/>
              </a:rPr>
              <a:t>BACKLOG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54795" y="3112927"/>
            <a:ext cx="2673096" cy="3029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80" b="1">
                <a:solidFill>
                  <a:srgbClr val="FFFFFF"/>
                </a:solidFill>
                <a:latin typeface="Arial"/>
              </a:rPr>
              <a:t>11 days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54795" y="3633374"/>
            <a:ext cx="2673096" cy="1666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72"/>
              </a:lnSpc>
              <a:spcBef>
                <a:spcPts val="0"/>
              </a:spcBef>
              <a:spcAft>
                <a:spcPts val="0"/>
              </a:spcAft>
            </a:pPr>
            <a:r>
              <a:rPr sz="924" b="0" spc="92">
                <a:solidFill>
                  <a:srgbClr val="9FB4B6"/>
                </a:solidFill>
                <a:latin typeface="Consolas"/>
              </a:rPr>
              <a:t>STANDARD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54795" y="3819841"/>
            <a:ext cx="2673096" cy="3029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80" b="1">
                <a:solidFill>
                  <a:srgbClr val="FFFFFF"/>
                </a:solidFill>
                <a:latin typeface="Arial"/>
              </a:rPr>
              <a:t>5 days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54795" y="4340288"/>
            <a:ext cx="2673096" cy="1666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72"/>
              </a:lnSpc>
              <a:spcBef>
                <a:spcPts val="0"/>
              </a:spcBef>
              <a:spcAft>
                <a:spcPts val="0"/>
              </a:spcAft>
            </a:pPr>
            <a:r>
              <a:rPr sz="924" b="0" spc="92">
                <a:solidFill>
                  <a:srgbClr val="9FB4B6"/>
                </a:solidFill>
                <a:latin typeface="Consolas"/>
              </a:rPr>
              <a:t>SECOND SOURCE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654795" y="4526754"/>
            <a:ext cx="2673096" cy="3029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80" b="1">
                <a:solidFill>
                  <a:srgbClr val="FFFFFF"/>
                </a:solidFill>
                <a:latin typeface="Arial"/>
              </a:rPr>
              <a:t>9 weeks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654795" y="5047202"/>
            <a:ext cx="2673096" cy="1666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72"/>
              </a:lnSpc>
              <a:spcBef>
                <a:spcPts val="0"/>
              </a:spcBef>
              <a:spcAft>
                <a:spcPts val="0"/>
              </a:spcAft>
            </a:pPr>
            <a:r>
              <a:rPr sz="924" b="0" spc="92">
                <a:solidFill>
                  <a:srgbClr val="9FB4B6"/>
                </a:solidFill>
                <a:latin typeface="Consolas"/>
              </a:rPr>
              <a:t>CLEARS BY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654795" y="5233668"/>
            <a:ext cx="2673096" cy="3029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80" b="1">
                <a:solidFill>
                  <a:srgbClr val="FFFFFF"/>
                </a:solidFill>
                <a:latin typeface="Arial"/>
              </a:rPr>
              <a:t>November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85800" y="6324600"/>
            <a:ext cx="757428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 spc="80">
                <a:solidFill>
                  <a:srgbClr val="9FB4B6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982200" y="6324600"/>
            <a:ext cx="152400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>
                <a:solidFill>
                  <a:srgbClr val="9FB4B6"/>
                </a:solidFill>
                <a:latin typeface="Consolas"/>
              </a:rPr>
              <a:t>23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2463800"/>
            <a:ext cx="1905000" cy="115123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7405"/>
              </a:lnSpc>
              <a:spcBef>
                <a:spcPts val="0"/>
              </a:spcBef>
              <a:spcAft>
                <a:spcPts val="0"/>
              </a:spcAft>
            </a:pPr>
            <a:r>
              <a:rPr sz="6384" b="1">
                <a:solidFill>
                  <a:srgbClr val="245D63"/>
                </a:solidFill>
                <a:latin typeface="Arial"/>
              </a:rPr>
              <a:t>04</a:t>
            </a:r>
          </a:p>
        </p:txBody>
      </p:sp>
      <p:sp>
        <p:nvSpPr>
          <p:cNvPr id="3" name="Rectangle 2"/>
          <p:cNvSpPr/>
          <p:nvPr/>
        </p:nvSpPr>
        <p:spPr>
          <a:xfrm>
            <a:off x="2844800" y="2413000"/>
            <a:ext cx="12700" cy="24130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302000" y="2489200"/>
            <a:ext cx="7696200" cy="69680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4482"/>
              </a:lnSpc>
              <a:spcBef>
                <a:spcPts val="0"/>
              </a:spcBef>
              <a:spcAft>
                <a:spcPts val="0"/>
              </a:spcAft>
            </a:pPr>
            <a:r>
              <a:rPr sz="3864" b="1">
                <a:solidFill>
                  <a:srgbClr val="00272C"/>
                </a:solidFill>
                <a:latin typeface="Arial"/>
              </a:rPr>
              <a:t>What we are asking for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02000" y="3324687"/>
            <a:ext cx="6399276" cy="27208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93"/>
              </a:lnSpc>
              <a:spcBef>
                <a:spcPts val="0"/>
              </a:spcBef>
              <a:spcAft>
                <a:spcPts val="0"/>
              </a:spcAft>
            </a:pPr>
            <a:r>
              <a:rPr sz="1344" b="0">
                <a:solidFill>
                  <a:srgbClr val="476467"/>
                </a:solidFill>
                <a:latin typeface="Arial"/>
              </a:rPr>
              <a:t>Four decisions, one date, and the price sheet behind them.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5740400"/>
            <a:ext cx="2628900" cy="508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3416300" y="5740400"/>
            <a:ext cx="2628900" cy="508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146800" y="5740400"/>
            <a:ext cx="2628900" cy="508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877300" y="5740400"/>
            <a:ext cx="2628900" cy="50800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6324600"/>
            <a:ext cx="757428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 spc="80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982200" y="6324600"/>
            <a:ext cx="152400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>
                <a:solidFill>
                  <a:srgbClr val="476467"/>
                </a:solidFill>
                <a:latin typeface="Consolas"/>
              </a:rPr>
              <a:t>24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1666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72"/>
              </a:lnSpc>
              <a:spcBef>
                <a:spcPts val="0"/>
              </a:spcBef>
              <a:spcAft>
                <a:spcPts val="0"/>
              </a:spcAft>
            </a:pPr>
            <a:r>
              <a:rPr sz="924" b="0" spc="111">
                <a:solidFill>
                  <a:srgbClr val="245D63"/>
                </a:solidFill>
                <a:latin typeface="Consolas"/>
              </a:rPr>
              <a:t>NEXT THREE QUARTERS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51505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313"/>
              </a:lnSpc>
              <a:spcBef>
                <a:spcPts val="0"/>
              </a:spcBef>
              <a:spcAft>
                <a:spcPts val="0"/>
              </a:spcAft>
            </a:pPr>
            <a:r>
              <a:rPr sz="2856" b="1">
                <a:solidFill>
                  <a:srgbClr val="00272C"/>
                </a:solidFill>
                <a:latin typeface="Arial"/>
              </a:rPr>
              <a:t>What we are committing to, and when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57400" y="2260600"/>
            <a:ext cx="3070352" cy="15904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23"/>
              </a:lnSpc>
              <a:spcBef>
                <a:spcPts val="0"/>
              </a:spcBef>
              <a:spcAft>
                <a:spcPts val="0"/>
              </a:spcAft>
            </a:pPr>
            <a:r>
              <a:rPr sz="882" b="0" spc="106">
                <a:solidFill>
                  <a:srgbClr val="FF6B1C"/>
                </a:solidFill>
                <a:latin typeface="Consolas"/>
              </a:rPr>
              <a:t>Q4 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46624" y="2260600"/>
            <a:ext cx="3070352" cy="15904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23"/>
              </a:lnSpc>
              <a:spcBef>
                <a:spcPts val="0"/>
              </a:spcBef>
              <a:spcAft>
                <a:spcPts val="0"/>
              </a:spcAft>
            </a:pPr>
            <a:r>
              <a:rPr sz="882" b="0" spc="106">
                <a:solidFill>
                  <a:srgbClr val="476467"/>
                </a:solidFill>
                <a:latin typeface="Consolas"/>
              </a:rPr>
              <a:t>Q1 2027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35848" y="2260600"/>
            <a:ext cx="3070352" cy="15904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23"/>
              </a:lnSpc>
              <a:spcBef>
                <a:spcPts val="0"/>
              </a:spcBef>
              <a:spcAft>
                <a:spcPts val="0"/>
              </a:spcAft>
            </a:pPr>
            <a:r>
              <a:rPr sz="882" b="0" spc="106">
                <a:solidFill>
                  <a:srgbClr val="476467"/>
                </a:solidFill>
                <a:latin typeface="Consolas"/>
              </a:rPr>
              <a:t>Q2 2027</a:t>
            </a:r>
          </a:p>
        </p:txBody>
      </p:sp>
      <p:sp>
        <p:nvSpPr>
          <p:cNvPr id="7" name="Rectangle 6"/>
          <p:cNvSpPr/>
          <p:nvPr/>
        </p:nvSpPr>
        <p:spPr>
          <a:xfrm>
            <a:off x="685800" y="25654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2723896"/>
            <a:ext cx="1219200" cy="22727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62"/>
              </a:lnSpc>
              <a:spcBef>
                <a:spcPts val="0"/>
              </a:spcBef>
              <a:spcAft>
                <a:spcPts val="0"/>
              </a:spcAft>
            </a:pPr>
            <a:r>
              <a:rPr sz="1260" b="1">
                <a:solidFill>
                  <a:srgbClr val="00272C"/>
                </a:solidFill>
                <a:latin typeface="Arial"/>
              </a:rPr>
              <a:t>Supply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057400" y="2684272"/>
            <a:ext cx="3070352" cy="843110"/>
          </a:xfrm>
          <a:prstGeom prst="roundRect">
            <a:avLst>
              <a:gd name="adj" fmla="val 15063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186178" y="2803144"/>
            <a:ext cx="2812796" cy="21461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06"/>
              </a:lnSpc>
              <a:spcBef>
                <a:spcPts val="0"/>
              </a:spcBef>
              <a:spcAft>
                <a:spcPts val="0"/>
              </a:spcAft>
            </a:pPr>
            <a:r>
              <a:rPr sz="1092" b="0">
                <a:solidFill>
                  <a:srgbClr val="00272C"/>
                </a:solidFill>
                <a:latin typeface="Arial"/>
              </a:rPr>
              <a:t>Second housing source at first article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246624" y="2684272"/>
            <a:ext cx="3070352" cy="843110"/>
          </a:xfrm>
          <a:prstGeom prst="roundRect">
            <a:avLst>
              <a:gd name="adj" fmla="val 15063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375402" y="2803144"/>
            <a:ext cx="2812796" cy="21461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06"/>
              </a:lnSpc>
              <a:spcBef>
                <a:spcPts val="0"/>
              </a:spcBef>
              <a:spcAft>
                <a:spcPts val="0"/>
              </a:spcAft>
            </a:pPr>
            <a:r>
              <a:rPr sz="1092" b="0">
                <a:solidFill>
                  <a:srgbClr val="00272C"/>
                </a:solidFill>
                <a:latin typeface="Arial"/>
              </a:rPr>
              <a:t>Bench backlog back to 5 days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435848" y="2684272"/>
            <a:ext cx="3070352" cy="843110"/>
          </a:xfrm>
          <a:prstGeom prst="roundRect">
            <a:avLst>
              <a:gd name="adj" fmla="val 15063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564626" y="2803144"/>
            <a:ext cx="2812796" cy="21461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06"/>
              </a:lnSpc>
              <a:spcBef>
                <a:spcPts val="0"/>
              </a:spcBef>
              <a:spcAft>
                <a:spcPts val="0"/>
              </a:spcAft>
            </a:pPr>
            <a:r>
              <a:rPr sz="1092" b="0">
                <a:solidFill>
                  <a:srgbClr val="00272C"/>
                </a:solidFill>
                <a:latin typeface="Arial"/>
              </a:rPr>
              <a:t>Regional stocking in all six regions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5800" y="3666066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85800" y="3824562"/>
            <a:ext cx="1219200" cy="22727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62"/>
              </a:lnSpc>
              <a:spcBef>
                <a:spcPts val="0"/>
              </a:spcBef>
              <a:spcAft>
                <a:spcPts val="0"/>
              </a:spcAft>
            </a:pPr>
            <a:r>
              <a:rPr sz="1260" b="1">
                <a:solidFill>
                  <a:srgbClr val="00272C"/>
                </a:solidFill>
                <a:latin typeface="Arial"/>
              </a:rPr>
              <a:t>Service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057400" y="3784938"/>
            <a:ext cx="3070352" cy="843110"/>
          </a:xfrm>
          <a:prstGeom prst="roundRect">
            <a:avLst>
              <a:gd name="adj" fmla="val 15063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2186178" y="3903810"/>
            <a:ext cx="2812796" cy="21461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06"/>
              </a:lnSpc>
              <a:spcBef>
                <a:spcPts val="0"/>
              </a:spcBef>
              <a:spcAft>
                <a:spcPts val="0"/>
              </a:spcAft>
            </a:pPr>
            <a:r>
              <a:rPr sz="1092" b="0">
                <a:solidFill>
                  <a:srgbClr val="00272C"/>
                </a:solidFill>
                <a:latin typeface="Arial"/>
              </a:rPr>
              <a:t>Calibration slots published 60 days out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246624" y="3784938"/>
            <a:ext cx="3070352" cy="843110"/>
          </a:xfrm>
          <a:prstGeom prst="roundRect">
            <a:avLst>
              <a:gd name="adj" fmla="val 15063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375402" y="3903810"/>
            <a:ext cx="2812796" cy="21461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06"/>
              </a:lnSpc>
              <a:spcBef>
                <a:spcPts val="0"/>
              </a:spcBef>
              <a:spcAft>
                <a:spcPts val="0"/>
              </a:spcAft>
            </a:pPr>
            <a:r>
              <a:rPr sz="1092" b="0">
                <a:solidFill>
                  <a:srgbClr val="00272C"/>
                </a:solidFill>
                <a:latin typeface="Arial"/>
              </a:rPr>
              <a:t>Field visit scheduling in the portal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435848" y="3784938"/>
            <a:ext cx="3070352" cy="843110"/>
          </a:xfrm>
          <a:prstGeom prst="roundRect">
            <a:avLst>
              <a:gd name="adj" fmla="val 15063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564626" y="3903810"/>
            <a:ext cx="2812796" cy="21461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06"/>
              </a:lnSpc>
              <a:spcBef>
                <a:spcPts val="0"/>
              </a:spcBef>
              <a:spcAft>
                <a:spcPts val="0"/>
              </a:spcAft>
            </a:pPr>
            <a:r>
              <a:rPr sz="1092" b="0">
                <a:solidFill>
                  <a:srgbClr val="00272C"/>
                </a:solidFill>
                <a:latin typeface="Arial"/>
              </a:rPr>
              <a:t>Unit history export for partners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85800" y="4766733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85800" y="4925229"/>
            <a:ext cx="1219200" cy="22727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62"/>
              </a:lnSpc>
              <a:spcBef>
                <a:spcPts val="0"/>
              </a:spcBef>
              <a:spcAft>
                <a:spcPts val="0"/>
              </a:spcAft>
            </a:pPr>
            <a:r>
              <a:rPr sz="1260" b="1">
                <a:solidFill>
                  <a:srgbClr val="00272C"/>
                </a:solidFill>
                <a:latin typeface="Arial"/>
              </a:rPr>
              <a:t>Commercial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2057400" y="4885605"/>
            <a:ext cx="3070352" cy="843110"/>
          </a:xfrm>
          <a:prstGeom prst="roundRect">
            <a:avLst>
              <a:gd name="adj" fmla="val 15063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2186178" y="5004477"/>
            <a:ext cx="2812796" cy="21461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06"/>
              </a:lnSpc>
              <a:spcBef>
                <a:spcPts val="0"/>
              </a:spcBef>
              <a:spcAft>
                <a:spcPts val="0"/>
              </a:spcAft>
            </a:pPr>
            <a:r>
              <a:rPr sz="1092" b="0">
                <a:solidFill>
                  <a:srgbClr val="00272C"/>
                </a:solidFill>
                <a:latin typeface="Arial"/>
              </a:rPr>
              <a:t>Training bundle pricing published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246624" y="4885605"/>
            <a:ext cx="3070352" cy="843110"/>
          </a:xfrm>
          <a:prstGeom prst="roundRect">
            <a:avLst>
              <a:gd name="adj" fmla="val 15063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375402" y="5004477"/>
            <a:ext cx="2812796" cy="21461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06"/>
              </a:lnSpc>
              <a:spcBef>
                <a:spcPts val="0"/>
              </a:spcBef>
              <a:spcAft>
                <a:spcPts val="0"/>
              </a:spcAft>
            </a:pPr>
            <a:r>
              <a:rPr sz="1092" b="0">
                <a:solidFill>
                  <a:srgbClr val="00272C"/>
                </a:solidFill>
                <a:latin typeface="Arial"/>
              </a:rPr>
              <a:t>Annual plan option for Atlas Care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8435848" y="4885605"/>
            <a:ext cx="3070352" cy="843110"/>
          </a:xfrm>
          <a:prstGeom prst="roundRect">
            <a:avLst>
              <a:gd name="adj" fmla="val 15063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564626" y="5004477"/>
            <a:ext cx="2812796" cy="21461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06"/>
              </a:lnSpc>
              <a:spcBef>
                <a:spcPts val="0"/>
              </a:spcBef>
              <a:spcAft>
                <a:spcPts val="0"/>
              </a:spcAft>
            </a:pPr>
            <a:r>
              <a:rPr sz="1092" b="0">
                <a:solidFill>
                  <a:srgbClr val="00272C"/>
                </a:solidFill>
                <a:latin typeface="Arial"/>
              </a:rPr>
              <a:t>Partner price sheet on a fixed calendar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85800" y="6324600"/>
            <a:ext cx="757428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 spc="80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982200" y="6324600"/>
            <a:ext cx="152400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>
                <a:solidFill>
                  <a:srgbClr val="476467"/>
                </a:solidFill>
                <a:latin typeface="Consolas"/>
              </a:rPr>
              <a:t>25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1666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72"/>
              </a:lnSpc>
              <a:spcBef>
                <a:spcPts val="0"/>
              </a:spcBef>
              <a:spcAft>
                <a:spcPts val="0"/>
              </a:spcAft>
            </a:pPr>
            <a:r>
              <a:rPr sz="924" b="0" spc="111">
                <a:solidFill>
                  <a:srgbClr val="245D63"/>
                </a:solidFill>
                <a:latin typeface="Consolas"/>
              </a:rPr>
              <a:t>COVERAGE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51505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313"/>
              </a:lnSpc>
              <a:spcBef>
                <a:spcPts val="0"/>
              </a:spcBef>
              <a:spcAft>
                <a:spcPts val="0"/>
              </a:spcAft>
            </a:pPr>
            <a:r>
              <a:rPr sz="2856" b="1">
                <a:solidFill>
                  <a:srgbClr val="00272C"/>
                </a:solidFill>
                <a:latin typeface="Arial"/>
              </a:rPr>
              <a:t>Six service regions, two of them behind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2286000"/>
            <a:ext cx="6708648" cy="3378200"/>
          </a:xfrm>
          <a:prstGeom prst="roundRect">
            <a:avLst>
              <a:gd name="adj" fmla="val 4511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803908" y="2438400"/>
            <a:ext cx="12700" cy="30734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2922016" y="2438400"/>
            <a:ext cx="12700" cy="30734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4040124" y="2438400"/>
            <a:ext cx="12700" cy="30734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158232" y="2438400"/>
            <a:ext cx="12700" cy="30734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6276340" y="2438400"/>
            <a:ext cx="12700" cy="30734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838200" y="3130550"/>
            <a:ext cx="6403848" cy="127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838200" y="3975100"/>
            <a:ext cx="6403848" cy="127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838200" y="4819650"/>
            <a:ext cx="6403848" cy="127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64107" y="5367020"/>
            <a:ext cx="6352032" cy="15904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23"/>
              </a:lnSpc>
              <a:spcBef>
                <a:spcPts val="0"/>
              </a:spcBef>
              <a:spcAft>
                <a:spcPts val="0"/>
              </a:spcAft>
            </a:pPr>
            <a:r>
              <a:rPr sz="882" b="0" spc="106">
                <a:solidFill>
                  <a:srgbClr val="476467"/>
                </a:solidFill>
                <a:latin typeface="Consolas"/>
              </a:rPr>
              <a:t>MAP PLACEHOLDER</a:t>
            </a:r>
          </a:p>
        </p:txBody>
      </p:sp>
      <p:sp>
        <p:nvSpPr>
          <p:cNvPr id="14" name="Oval 13"/>
          <p:cNvSpPr/>
          <p:nvPr/>
        </p:nvSpPr>
        <p:spPr>
          <a:xfrm>
            <a:off x="7691628" y="2374900"/>
            <a:ext cx="101600" cy="101600"/>
          </a:xfrm>
          <a:prstGeom prst="ellipse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920228" y="2286000"/>
            <a:ext cx="2392172" cy="21739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06"/>
              </a:lnSpc>
              <a:spcBef>
                <a:spcPts val="0"/>
              </a:spcBef>
              <a:spcAft>
                <a:spcPts val="0"/>
              </a:spcAft>
            </a:pPr>
            <a:r>
              <a:rPr sz="1176" b="0">
                <a:solidFill>
                  <a:srgbClr val="00272C"/>
                </a:solidFill>
                <a:latin typeface="Arial"/>
              </a:rPr>
              <a:t>Northeast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515600" y="2317442"/>
            <a:ext cx="990600" cy="17084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105"/>
              </a:lnSpc>
              <a:spcBef>
                <a:spcPts val="0"/>
              </a:spcBef>
              <a:spcAft>
                <a:spcPts val="0"/>
              </a:spcAft>
            </a:pPr>
            <a:r>
              <a:rPr sz="924" b="0">
                <a:solidFill>
                  <a:srgbClr val="476467"/>
                </a:solidFill>
                <a:latin typeface="Consolas"/>
              </a:rPr>
              <a:t>9 sites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691628" y="2759879"/>
            <a:ext cx="3814572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691628" y="2937933"/>
            <a:ext cx="101600" cy="101600"/>
          </a:xfrm>
          <a:prstGeom prst="ellipse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920228" y="2849033"/>
            <a:ext cx="2392172" cy="21739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06"/>
              </a:lnSpc>
              <a:spcBef>
                <a:spcPts val="0"/>
              </a:spcBef>
              <a:spcAft>
                <a:spcPts val="0"/>
              </a:spcAft>
            </a:pPr>
            <a:r>
              <a:rPr sz="1176" b="0">
                <a:solidFill>
                  <a:srgbClr val="00272C"/>
                </a:solidFill>
                <a:latin typeface="Arial"/>
              </a:rPr>
              <a:t>Southeast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515600" y="2880475"/>
            <a:ext cx="990600" cy="17084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105"/>
              </a:lnSpc>
              <a:spcBef>
                <a:spcPts val="0"/>
              </a:spcBef>
              <a:spcAft>
                <a:spcPts val="0"/>
              </a:spcAft>
            </a:pPr>
            <a:r>
              <a:rPr sz="924" b="0">
                <a:solidFill>
                  <a:srgbClr val="476467"/>
                </a:solidFill>
                <a:latin typeface="Consolas"/>
              </a:rPr>
              <a:t>14 sites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691628" y="3322912"/>
            <a:ext cx="3814572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7691628" y="3500966"/>
            <a:ext cx="101600" cy="101600"/>
          </a:xfrm>
          <a:prstGeom prst="ellipse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920228" y="3412066"/>
            <a:ext cx="2392172" cy="21739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06"/>
              </a:lnSpc>
              <a:spcBef>
                <a:spcPts val="0"/>
              </a:spcBef>
              <a:spcAft>
                <a:spcPts val="0"/>
              </a:spcAft>
            </a:pPr>
            <a:r>
              <a:rPr sz="1176" b="0">
                <a:solidFill>
                  <a:srgbClr val="00272C"/>
                </a:solidFill>
                <a:latin typeface="Arial"/>
              </a:rPr>
              <a:t>Midwest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515600" y="3443508"/>
            <a:ext cx="990600" cy="17084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105"/>
              </a:lnSpc>
              <a:spcBef>
                <a:spcPts val="0"/>
              </a:spcBef>
              <a:spcAft>
                <a:spcPts val="0"/>
              </a:spcAft>
            </a:pPr>
            <a:r>
              <a:rPr sz="924" b="0">
                <a:solidFill>
                  <a:srgbClr val="476467"/>
                </a:solidFill>
                <a:latin typeface="Consolas"/>
              </a:rPr>
              <a:t>7 sites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691628" y="3885946"/>
            <a:ext cx="3814572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7691628" y="4064000"/>
            <a:ext cx="101600" cy="101600"/>
          </a:xfrm>
          <a:prstGeom prst="ellipse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920228" y="3975100"/>
            <a:ext cx="2392172" cy="21739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06"/>
              </a:lnSpc>
              <a:spcBef>
                <a:spcPts val="0"/>
              </a:spcBef>
              <a:spcAft>
                <a:spcPts val="0"/>
              </a:spcAft>
            </a:pPr>
            <a:r>
              <a:rPr sz="1176" b="0">
                <a:solidFill>
                  <a:srgbClr val="00272C"/>
                </a:solidFill>
                <a:latin typeface="Arial"/>
              </a:rPr>
              <a:t>South Central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515600" y="4006542"/>
            <a:ext cx="990600" cy="17084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105"/>
              </a:lnSpc>
              <a:spcBef>
                <a:spcPts val="0"/>
              </a:spcBef>
              <a:spcAft>
                <a:spcPts val="0"/>
              </a:spcAft>
            </a:pPr>
            <a:r>
              <a:rPr sz="924" b="0">
                <a:solidFill>
                  <a:srgbClr val="476467"/>
                </a:solidFill>
                <a:latin typeface="Consolas"/>
              </a:rPr>
              <a:t>6 sites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691628" y="4448979"/>
            <a:ext cx="3814572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7691628" y="4627033"/>
            <a:ext cx="101600" cy="101600"/>
          </a:xfrm>
          <a:prstGeom prst="ellipse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7920228" y="4538133"/>
            <a:ext cx="2392172" cy="21739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06"/>
              </a:lnSpc>
              <a:spcBef>
                <a:spcPts val="0"/>
              </a:spcBef>
              <a:spcAft>
                <a:spcPts val="0"/>
              </a:spcAft>
            </a:pPr>
            <a:r>
              <a:rPr sz="1176" b="0">
                <a:solidFill>
                  <a:srgbClr val="00272C"/>
                </a:solidFill>
                <a:latin typeface="Arial"/>
              </a:rPr>
              <a:t>Mountain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515600" y="4569575"/>
            <a:ext cx="990600" cy="17084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105"/>
              </a:lnSpc>
              <a:spcBef>
                <a:spcPts val="0"/>
              </a:spcBef>
              <a:spcAft>
                <a:spcPts val="0"/>
              </a:spcAft>
            </a:pPr>
            <a:r>
              <a:rPr sz="924" b="0">
                <a:solidFill>
                  <a:srgbClr val="476467"/>
                </a:solidFill>
                <a:latin typeface="Consolas"/>
              </a:rPr>
              <a:t>4 sites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691628" y="5012012"/>
            <a:ext cx="3814572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7691628" y="5190066"/>
            <a:ext cx="101600" cy="101600"/>
          </a:xfrm>
          <a:prstGeom prst="ellipse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7920228" y="5101166"/>
            <a:ext cx="2392172" cy="21739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06"/>
              </a:lnSpc>
              <a:spcBef>
                <a:spcPts val="0"/>
              </a:spcBef>
              <a:spcAft>
                <a:spcPts val="0"/>
              </a:spcAft>
            </a:pPr>
            <a:r>
              <a:rPr sz="1176" b="0">
                <a:solidFill>
                  <a:srgbClr val="00272C"/>
                </a:solidFill>
                <a:latin typeface="Arial"/>
              </a:rPr>
              <a:t>Pacific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0515600" y="5132608"/>
            <a:ext cx="990600" cy="17084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105"/>
              </a:lnSpc>
              <a:spcBef>
                <a:spcPts val="0"/>
              </a:spcBef>
              <a:spcAft>
                <a:spcPts val="0"/>
              </a:spcAft>
            </a:pPr>
            <a:r>
              <a:rPr sz="924" b="0">
                <a:solidFill>
                  <a:srgbClr val="476467"/>
                </a:solidFill>
                <a:latin typeface="Consolas"/>
              </a:rPr>
              <a:t>6 sites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85800" y="5783072"/>
            <a:ext cx="6708648" cy="18988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44"/>
              </a:lnSpc>
              <a:spcBef>
                <a:spcPts val="0"/>
              </a:spcBef>
              <a:spcAft>
                <a:spcPts val="0"/>
              </a:spcAft>
            </a:pPr>
            <a:r>
              <a:rPr sz="966" b="0">
                <a:solidFill>
                  <a:srgbClr val="476467"/>
                </a:solidFill>
                <a:latin typeface="Arial"/>
              </a:rPr>
              <a:t>Region outlines are a placeholder. The live version draws from the fulfillment ledger.</a:t>
            </a:r>
          </a:p>
        </p:txBody>
      </p:sp>
      <p:sp>
        <p:nvSpPr>
          <p:cNvPr id="38" name="Rectangle 37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685800" y="6324600"/>
            <a:ext cx="757428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 spc="80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982200" y="6324600"/>
            <a:ext cx="152400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>
                <a:solidFill>
                  <a:srgbClr val="476467"/>
                </a:solidFill>
                <a:latin typeface="Consolas"/>
              </a:rPr>
              <a:t>26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1666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72"/>
              </a:lnSpc>
              <a:spcBef>
                <a:spcPts val="0"/>
              </a:spcBef>
              <a:spcAft>
                <a:spcPts val="0"/>
              </a:spcAft>
            </a:pPr>
            <a:r>
              <a:rPr sz="924" b="0" spc="111">
                <a:solidFill>
                  <a:srgbClr val="245D63"/>
                </a:solidFill>
                <a:latin typeface="Consolas"/>
              </a:rPr>
              <a:t>PRODUCT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51505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313"/>
              </a:lnSpc>
              <a:spcBef>
                <a:spcPts val="0"/>
              </a:spcBef>
              <a:spcAft>
                <a:spcPts val="0"/>
              </a:spcAft>
            </a:pPr>
            <a:r>
              <a:rPr sz="2856" b="1">
                <a:solidFill>
                  <a:srgbClr val="00272C"/>
                </a:solidFill>
                <a:latin typeface="Arial"/>
              </a:rPr>
              <a:t>Meridian Field Kit, revision B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2286000"/>
            <a:ext cx="6492240" cy="3327400"/>
          </a:xfrm>
          <a:prstGeom prst="roundRect">
            <a:avLst>
              <a:gd name="adj" fmla="val 4580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 rot="2700000">
            <a:off x="3919220" y="2540000"/>
            <a:ext cx="25400" cy="28194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 rot="18900000">
            <a:off x="3919220" y="2540000"/>
            <a:ext cx="25400" cy="28194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2941320" y="3759200"/>
            <a:ext cx="1981200" cy="381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2941320" y="3873500"/>
            <a:ext cx="1981200" cy="15904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ctr">
              <a:lnSpc>
                <a:spcPts val="1023"/>
              </a:lnSpc>
              <a:spcBef>
                <a:spcPts val="0"/>
              </a:spcBef>
              <a:spcAft>
                <a:spcPts val="0"/>
              </a:spcAft>
            </a:pPr>
            <a:r>
              <a:rPr sz="882" b="0" spc="106">
                <a:solidFill>
                  <a:srgbClr val="476467"/>
                </a:solidFill>
                <a:latin typeface="Consolas"/>
              </a:rPr>
              <a:t>IMAGE SLOT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5732272"/>
            <a:ext cx="6492240" cy="18988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44"/>
              </a:lnSpc>
              <a:spcBef>
                <a:spcPts val="0"/>
              </a:spcBef>
              <a:spcAft>
                <a:spcPts val="0"/>
              </a:spcAft>
            </a:pPr>
            <a:r>
              <a:rPr sz="966" b="0">
                <a:solidFill>
                  <a:srgbClr val="476467"/>
                </a:solidFill>
                <a:latin typeface="Arial"/>
              </a:rPr>
              <a:t>Placeholder frame. The generator drops in the approved product photograph when one is supplied.</a:t>
            </a:r>
          </a:p>
        </p:txBody>
      </p:sp>
      <p:sp>
        <p:nvSpPr>
          <p:cNvPr id="10" name="Rectangle 9"/>
          <p:cNvSpPr/>
          <p:nvPr/>
        </p:nvSpPr>
        <p:spPr>
          <a:xfrm>
            <a:off x="7514844" y="2336800"/>
            <a:ext cx="609600" cy="38100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514844" y="2523744"/>
            <a:ext cx="3991356" cy="50552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21"/>
              </a:lnSpc>
              <a:spcBef>
                <a:spcPts val="0"/>
              </a:spcBef>
              <a:spcAft>
                <a:spcPts val="0"/>
              </a:spcAft>
            </a:pPr>
            <a:r>
              <a:rPr sz="1302" b="0">
                <a:solidFill>
                  <a:srgbClr val="00272C"/>
                </a:solidFill>
                <a:latin typeface="Arial"/>
              </a:rPr>
              <a:t>Revision B changed the case latch and the charger.
Neither change moved the price or the lead time.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14844" y="3207578"/>
            <a:ext cx="3991356" cy="16818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882" b="0" spc="88">
                <a:solidFill>
                  <a:srgbClr val="476467"/>
                </a:solidFill>
                <a:latin typeface="Consolas"/>
              </a:rPr>
              <a:t>IMAGE SLOT: 6.2 IN BY 3.4 IN, 300 DPI MINIMUM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6324600"/>
            <a:ext cx="757428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 spc="80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982200" y="6324600"/>
            <a:ext cx="152400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>
                <a:solidFill>
                  <a:srgbClr val="476467"/>
                </a:solidFill>
                <a:latin typeface="Consolas"/>
              </a:rPr>
              <a:t>27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27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1666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72"/>
              </a:lnSpc>
              <a:spcBef>
                <a:spcPts val="0"/>
              </a:spcBef>
              <a:spcAft>
                <a:spcPts val="0"/>
              </a:spcAft>
            </a:pPr>
            <a:r>
              <a:rPr sz="924" b="0" spc="111">
                <a:solidFill>
                  <a:srgbClr val="A8B6B7"/>
                </a:solidFill>
                <a:latin typeface="Consolas"/>
              </a:rPr>
              <a:t>NEXT STEPS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51505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313"/>
              </a:lnSpc>
              <a:spcBef>
                <a:spcPts val="0"/>
              </a:spcBef>
              <a:spcAft>
                <a:spcPts val="0"/>
              </a:spcAft>
            </a:pPr>
            <a:r>
              <a:rPr sz="2856" b="1">
                <a:solidFill>
                  <a:srgbClr val="FFFFFF"/>
                </a:solidFill>
                <a:latin typeface="Arial"/>
              </a:rPr>
              <a:t>Four decisions, one owner each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2336800"/>
            <a:ext cx="10820400" cy="9525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685800" y="2534920"/>
            <a:ext cx="101600" cy="101600"/>
          </a:xfrm>
          <a:prstGeom prst="ellipse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90600" y="2465578"/>
            <a:ext cx="6059424" cy="28777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51"/>
              </a:lnSpc>
              <a:spcBef>
                <a:spcPts val="0"/>
              </a:spcBef>
              <a:spcAft>
                <a:spcPts val="0"/>
              </a:spcAft>
            </a:pPr>
            <a:r>
              <a:rPr sz="1596" b="1">
                <a:solidFill>
                  <a:srgbClr val="FFFFFF"/>
                </a:solidFill>
                <a:latin typeface="Arial"/>
              </a:rPr>
              <a:t>Approve the Field Kit allocation rule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94448" y="2521223"/>
            <a:ext cx="2596896" cy="20191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06"/>
              </a:lnSpc>
              <a:spcBef>
                <a:spcPts val="0"/>
              </a:spcBef>
              <a:spcAft>
                <a:spcPts val="0"/>
              </a:spcAft>
            </a:pPr>
            <a:r>
              <a:rPr sz="1092" b="0">
                <a:solidFill>
                  <a:srgbClr val="9FB4B6"/>
                </a:solidFill>
                <a:latin typeface="Arial"/>
              </a:rPr>
              <a:t>Dana Whitfield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207752" y="2531661"/>
            <a:ext cx="1298448" cy="18644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206"/>
              </a:lnSpc>
              <a:spcBef>
                <a:spcPts val="0"/>
              </a:spcBef>
              <a:spcAft>
                <a:spcPts val="0"/>
              </a:spcAft>
            </a:pPr>
            <a:r>
              <a:rPr sz="1008" b="0" spc="101">
                <a:solidFill>
                  <a:srgbClr val="FF6B1C"/>
                </a:solidFill>
                <a:latin typeface="Consolas"/>
              </a:rPr>
              <a:t>OCT 1</a:t>
            </a:r>
          </a:p>
        </p:txBody>
      </p:sp>
      <p:sp>
        <p:nvSpPr>
          <p:cNvPr id="9" name="Rectangle 8"/>
          <p:cNvSpPr/>
          <p:nvPr/>
        </p:nvSpPr>
        <p:spPr>
          <a:xfrm>
            <a:off x="685800" y="3213100"/>
            <a:ext cx="10820400" cy="9525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685800" y="3411220"/>
            <a:ext cx="101600" cy="101600"/>
          </a:xfrm>
          <a:prstGeom prst="ellipse">
            <a:avLst/>
          </a:prstGeom>
          <a:solidFill>
            <a:srgbClr val="A8B6B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90600" y="3341878"/>
            <a:ext cx="6059424" cy="28777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51"/>
              </a:lnSpc>
              <a:spcBef>
                <a:spcPts val="0"/>
              </a:spcBef>
              <a:spcAft>
                <a:spcPts val="0"/>
              </a:spcAft>
            </a:pPr>
            <a:r>
              <a:rPr sz="1596" b="1">
                <a:solidFill>
                  <a:srgbClr val="FFFFFF"/>
                </a:solidFill>
                <a:latin typeface="Arial"/>
              </a:rPr>
              <a:t>Sign off the regional stocking plan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94448" y="3397523"/>
            <a:ext cx="2596896" cy="20191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06"/>
              </a:lnSpc>
              <a:spcBef>
                <a:spcPts val="0"/>
              </a:spcBef>
              <a:spcAft>
                <a:spcPts val="0"/>
              </a:spcAft>
            </a:pPr>
            <a:r>
              <a:rPr sz="1092" b="0">
                <a:solidFill>
                  <a:srgbClr val="9FB4B6"/>
                </a:solidFill>
                <a:latin typeface="Arial"/>
              </a:rPr>
              <a:t>Morgan Reyes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207752" y="3407961"/>
            <a:ext cx="1298448" cy="18644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206"/>
              </a:lnSpc>
              <a:spcBef>
                <a:spcPts val="0"/>
              </a:spcBef>
              <a:spcAft>
                <a:spcPts val="0"/>
              </a:spcAft>
            </a:pPr>
            <a:r>
              <a:rPr sz="1008" b="0" spc="101">
                <a:solidFill>
                  <a:srgbClr val="9FB4B6"/>
                </a:solidFill>
                <a:latin typeface="Consolas"/>
              </a:rPr>
              <a:t>OCT 15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85800" y="4089400"/>
            <a:ext cx="10820400" cy="9525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85800" y="4287520"/>
            <a:ext cx="101600" cy="101600"/>
          </a:xfrm>
          <a:prstGeom prst="ellipse">
            <a:avLst/>
          </a:prstGeom>
          <a:solidFill>
            <a:srgbClr val="A8B6B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90600" y="4218178"/>
            <a:ext cx="6059424" cy="28777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51"/>
              </a:lnSpc>
              <a:spcBef>
                <a:spcPts val="0"/>
              </a:spcBef>
              <a:spcAft>
                <a:spcPts val="0"/>
              </a:spcAft>
            </a:pPr>
            <a:r>
              <a:rPr sz="1596" b="1">
                <a:solidFill>
                  <a:srgbClr val="FFFFFF"/>
                </a:solidFill>
                <a:latin typeface="Arial"/>
              </a:rPr>
              <a:t>Confirm the training bundle price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94448" y="4273823"/>
            <a:ext cx="2596896" cy="20191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06"/>
              </a:lnSpc>
              <a:spcBef>
                <a:spcPts val="0"/>
              </a:spcBef>
              <a:spcAft>
                <a:spcPts val="0"/>
              </a:spcAft>
            </a:pPr>
            <a:r>
              <a:rPr sz="1092" b="0">
                <a:solidFill>
                  <a:srgbClr val="9FB4B6"/>
                </a:solidFill>
                <a:latin typeface="Arial"/>
              </a:rPr>
              <a:t>Sami Torres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207752" y="4284261"/>
            <a:ext cx="1298448" cy="18644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206"/>
              </a:lnSpc>
              <a:spcBef>
                <a:spcPts val="0"/>
              </a:spcBef>
              <a:spcAft>
                <a:spcPts val="0"/>
              </a:spcAft>
            </a:pPr>
            <a:r>
              <a:rPr sz="1008" b="0" spc="101">
                <a:solidFill>
                  <a:srgbClr val="9FB4B6"/>
                </a:solidFill>
                <a:latin typeface="Consolas"/>
              </a:rPr>
              <a:t>OCT 22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4965700"/>
            <a:ext cx="10820400" cy="9525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685800" y="5163820"/>
            <a:ext cx="101600" cy="101600"/>
          </a:xfrm>
          <a:prstGeom prst="ellipse">
            <a:avLst/>
          </a:prstGeom>
          <a:solidFill>
            <a:srgbClr val="A8B6B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90600" y="5094478"/>
            <a:ext cx="6059424" cy="28777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51"/>
              </a:lnSpc>
              <a:spcBef>
                <a:spcPts val="0"/>
              </a:spcBef>
              <a:spcAft>
                <a:spcPts val="0"/>
              </a:spcAft>
            </a:pPr>
            <a:r>
              <a:rPr sz="1596" b="1">
                <a:solidFill>
                  <a:srgbClr val="FFFFFF"/>
                </a:solidFill>
                <a:latin typeface="Arial"/>
              </a:rPr>
              <a:t>Set the next review date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94448" y="5150123"/>
            <a:ext cx="2596896" cy="20191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06"/>
              </a:lnSpc>
              <a:spcBef>
                <a:spcPts val="0"/>
              </a:spcBef>
              <a:spcAft>
                <a:spcPts val="0"/>
              </a:spcAft>
            </a:pPr>
            <a:r>
              <a:rPr sz="1092" b="0">
                <a:solidFill>
                  <a:srgbClr val="9FB4B6"/>
                </a:solidFill>
                <a:latin typeface="Arial"/>
              </a:rPr>
              <a:t>Jordan Vale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207752" y="5160561"/>
            <a:ext cx="1298448" cy="18644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206"/>
              </a:lnSpc>
              <a:spcBef>
                <a:spcPts val="0"/>
              </a:spcBef>
              <a:spcAft>
                <a:spcPts val="0"/>
              </a:spcAft>
            </a:pPr>
            <a:r>
              <a:rPr sz="1008" b="0" spc="101">
                <a:solidFill>
                  <a:srgbClr val="9FB4B6"/>
                </a:solidFill>
                <a:latin typeface="Consolas"/>
              </a:rPr>
              <a:t>OCT 31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85800" y="6324600"/>
            <a:ext cx="757428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 spc="80">
                <a:solidFill>
                  <a:srgbClr val="9FB4B6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982200" y="6324600"/>
            <a:ext cx="152400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>
                <a:solidFill>
                  <a:srgbClr val="9FB4B6"/>
                </a:solidFill>
                <a:latin typeface="Consolas"/>
              </a:rPr>
              <a:t>28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1666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72"/>
              </a:lnSpc>
              <a:spcBef>
                <a:spcPts val="0"/>
              </a:spcBef>
              <a:spcAft>
                <a:spcPts val="0"/>
              </a:spcAft>
            </a:pPr>
            <a:r>
              <a:rPr sz="924" b="0" spc="111">
                <a:solidFill>
                  <a:srgbClr val="245D63"/>
                </a:solidFill>
                <a:latin typeface="Consolas"/>
              </a:rPr>
              <a:t>QUARTER OVER QUARTER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51505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313"/>
              </a:lnSpc>
              <a:spcBef>
                <a:spcPts val="0"/>
              </a:spcBef>
              <a:spcAft>
                <a:spcPts val="0"/>
              </a:spcAft>
            </a:pPr>
            <a:r>
              <a:rPr sz="2856" b="1">
                <a:solidFill>
                  <a:srgbClr val="00272C"/>
                </a:solidFill>
                <a:latin typeface="Arial"/>
              </a:rPr>
              <a:t>Variance table, Q2 to Q3 2026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2235200"/>
            <a:ext cx="10820400" cy="314452"/>
          </a:xfrm>
          <a:prstGeom prst="rect">
            <a:avLst/>
          </a:prstGeom>
          <a:solidFill>
            <a:srgbClr val="EDF3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04672" y="2324354"/>
            <a:ext cx="2791968" cy="1666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72"/>
              </a:lnSpc>
              <a:spcBef>
                <a:spcPts val="0"/>
              </a:spcBef>
              <a:spcAft>
                <a:spcPts val="0"/>
              </a:spcAft>
            </a:pPr>
            <a:r>
              <a:rPr sz="924" b="0" spc="92">
                <a:solidFill>
                  <a:srgbClr val="476467"/>
                </a:solidFill>
                <a:latin typeface="Consolas"/>
              </a:rPr>
              <a:t>LINE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34384" y="2324354"/>
            <a:ext cx="2359152" cy="1666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72"/>
              </a:lnSpc>
              <a:spcBef>
                <a:spcPts val="0"/>
              </a:spcBef>
              <a:spcAft>
                <a:spcPts val="0"/>
              </a:spcAft>
            </a:pPr>
            <a:r>
              <a:rPr sz="924" b="0" spc="92">
                <a:solidFill>
                  <a:srgbClr val="476467"/>
                </a:solidFill>
                <a:latin typeface="Consolas"/>
              </a:rPr>
              <a:t>Q2 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31280" y="2324354"/>
            <a:ext cx="2359152" cy="1666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72"/>
              </a:lnSpc>
              <a:spcBef>
                <a:spcPts val="0"/>
              </a:spcBef>
              <a:spcAft>
                <a:spcPts val="0"/>
              </a:spcAft>
            </a:pPr>
            <a:r>
              <a:rPr sz="924" b="0" spc="92">
                <a:solidFill>
                  <a:srgbClr val="476467"/>
                </a:solidFill>
                <a:latin typeface="Consolas"/>
              </a:rPr>
              <a:t>Q3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028176" y="2324354"/>
            <a:ext cx="2359152" cy="1666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72"/>
              </a:lnSpc>
              <a:spcBef>
                <a:spcPts val="0"/>
              </a:spcBef>
              <a:spcAft>
                <a:spcPts val="0"/>
              </a:spcAft>
            </a:pPr>
            <a:r>
              <a:rPr sz="924" b="0" spc="92">
                <a:solidFill>
                  <a:srgbClr val="476467"/>
                </a:solidFill>
                <a:latin typeface="Consolas"/>
              </a:rPr>
              <a:t>CHANGE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4672" y="2638806"/>
            <a:ext cx="2791968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00272C"/>
                </a:solidFill>
                <a:latin typeface="Arial"/>
              </a:rPr>
              <a:t>Units shipped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34384" y="2638806"/>
            <a:ext cx="2359152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00272C"/>
                </a:solidFill>
                <a:latin typeface="Arial"/>
              </a:rPr>
              <a:t>1,919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31280" y="2638806"/>
            <a:ext cx="2359152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00272C"/>
                </a:solidFill>
                <a:latin typeface="Arial"/>
              </a:rPr>
              <a:t>2,140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028176" y="2638806"/>
            <a:ext cx="2359152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6B1C"/>
                </a:solidFill>
                <a:latin typeface="Arial"/>
              </a:rPr>
              <a:t>up 11.5 pct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85800" y="2889885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685800" y="2889885"/>
            <a:ext cx="10820400" cy="340233"/>
          </a:xfrm>
          <a:prstGeom prst="rect">
            <a:avLst/>
          </a:prstGeom>
          <a:solidFill>
            <a:srgbClr val="F4F7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04672" y="2979039"/>
            <a:ext cx="2791968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00272C"/>
                </a:solidFill>
                <a:latin typeface="Arial"/>
              </a:rPr>
              <a:t>Revenue, $M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834384" y="2979039"/>
            <a:ext cx="2359152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00272C"/>
                </a:solidFill>
                <a:latin typeface="Arial"/>
              </a:rPr>
              <a:t>9.31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31280" y="2979039"/>
            <a:ext cx="2359152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00272C"/>
                </a:solidFill>
                <a:latin typeface="Arial"/>
              </a:rPr>
              <a:t>9.42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028176" y="2979039"/>
            <a:ext cx="2359152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6B1C"/>
                </a:solidFill>
                <a:latin typeface="Arial"/>
              </a:rPr>
              <a:t>up 1.2 pct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3230117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04672" y="3319271"/>
            <a:ext cx="2791968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00272C"/>
                </a:solidFill>
                <a:latin typeface="Arial"/>
              </a:rPr>
              <a:t>Average order value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834384" y="3319271"/>
            <a:ext cx="2359152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00272C"/>
                </a:solidFill>
                <a:latin typeface="Arial"/>
              </a:rPr>
              <a:t>$3,206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31280" y="3319271"/>
            <a:ext cx="2359152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00272C"/>
                </a:solidFill>
                <a:latin typeface="Arial"/>
              </a:rPr>
              <a:t>$2,918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028176" y="3319271"/>
            <a:ext cx="2359152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6B1C"/>
                </a:solidFill>
                <a:latin typeface="Arial"/>
              </a:rPr>
              <a:t>down 9.0 pct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85800" y="3570351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685800" y="3570351"/>
            <a:ext cx="10820400" cy="340233"/>
          </a:xfrm>
          <a:prstGeom prst="rect">
            <a:avLst/>
          </a:prstGeom>
          <a:solidFill>
            <a:srgbClr val="F4F7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04672" y="3659504"/>
            <a:ext cx="2791968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00272C"/>
                </a:solidFill>
                <a:latin typeface="Arial"/>
              </a:rPr>
              <a:t>Hardware revenue, $M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834384" y="3659504"/>
            <a:ext cx="2359152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00272C"/>
                </a:solidFill>
                <a:latin typeface="Arial"/>
              </a:rPr>
              <a:t>7.72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31280" y="3659504"/>
            <a:ext cx="2359152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00272C"/>
                </a:solidFill>
                <a:latin typeface="Arial"/>
              </a:rPr>
              <a:t>7.63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028176" y="3659504"/>
            <a:ext cx="2359152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6B1C"/>
                </a:solidFill>
                <a:latin typeface="Arial"/>
              </a:rPr>
              <a:t>down 1.2 pct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85800" y="3910584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04672" y="3999738"/>
            <a:ext cx="2791968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00272C"/>
                </a:solidFill>
                <a:latin typeface="Arial"/>
              </a:rPr>
              <a:t>Service revenue, $M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834384" y="3999738"/>
            <a:ext cx="2359152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00272C"/>
                </a:solidFill>
                <a:latin typeface="Arial"/>
              </a:rPr>
              <a:t>1.59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31280" y="3999738"/>
            <a:ext cx="2359152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00272C"/>
                </a:solidFill>
                <a:latin typeface="Arial"/>
              </a:rPr>
              <a:t>1.79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028176" y="3999738"/>
            <a:ext cx="2359152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6B1C"/>
                </a:solidFill>
                <a:latin typeface="Arial"/>
              </a:rPr>
              <a:t>up 12.6 pct</a:t>
            </a:r>
          </a:p>
        </p:txBody>
      </p:sp>
      <p:sp>
        <p:nvSpPr>
          <p:cNvPr id="35" name="Rectangle 34"/>
          <p:cNvSpPr/>
          <p:nvPr/>
        </p:nvSpPr>
        <p:spPr>
          <a:xfrm>
            <a:off x="685800" y="4250817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685800" y="4250817"/>
            <a:ext cx="10820400" cy="340233"/>
          </a:xfrm>
          <a:prstGeom prst="rect">
            <a:avLst/>
          </a:prstGeom>
          <a:solidFill>
            <a:srgbClr val="F4F7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804672" y="4339971"/>
            <a:ext cx="2791968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00272C"/>
                </a:solidFill>
                <a:latin typeface="Arial"/>
              </a:rPr>
              <a:t>Atlas Care attach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834384" y="4339971"/>
            <a:ext cx="2359152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00272C"/>
                </a:solidFill>
                <a:latin typeface="Arial"/>
              </a:rPr>
              <a:t>55 pct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431280" y="4339971"/>
            <a:ext cx="2359152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00272C"/>
                </a:solidFill>
                <a:latin typeface="Arial"/>
              </a:rPr>
              <a:t>61 pct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028176" y="4339971"/>
            <a:ext cx="2359152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6B1C"/>
                </a:solidFill>
                <a:latin typeface="Arial"/>
              </a:rPr>
              <a:t>up 6 points</a:t>
            </a:r>
          </a:p>
        </p:txBody>
      </p:sp>
      <p:sp>
        <p:nvSpPr>
          <p:cNvPr id="41" name="Rectangle 40"/>
          <p:cNvSpPr/>
          <p:nvPr/>
        </p:nvSpPr>
        <p:spPr>
          <a:xfrm>
            <a:off x="685800" y="459105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804672" y="4680204"/>
            <a:ext cx="2791968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00272C"/>
                </a:solidFill>
                <a:latin typeface="Arial"/>
              </a:rPr>
              <a:t>Bench backlog, days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834384" y="4680204"/>
            <a:ext cx="2359152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00272C"/>
                </a:solidFill>
                <a:latin typeface="Arial"/>
              </a:rPr>
              <a:t>6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431280" y="4680204"/>
            <a:ext cx="2359152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00272C"/>
                </a:solidFill>
                <a:latin typeface="Arial"/>
              </a:rPr>
              <a:t>11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9028176" y="4680204"/>
            <a:ext cx="2359152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6B1C"/>
                </a:solidFill>
                <a:latin typeface="Arial"/>
              </a:rPr>
              <a:t>up 5 days</a:t>
            </a:r>
          </a:p>
        </p:txBody>
      </p:sp>
      <p:sp>
        <p:nvSpPr>
          <p:cNvPr id="46" name="Rectangle 45"/>
          <p:cNvSpPr/>
          <p:nvPr/>
        </p:nvSpPr>
        <p:spPr>
          <a:xfrm>
            <a:off x="685800" y="4931283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7" name="Rectangle 46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685800" y="6324600"/>
            <a:ext cx="757428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 spc="80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9982200" y="6324600"/>
            <a:ext cx="152400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>
                <a:solidFill>
                  <a:srgbClr val="476467"/>
                </a:solidFill>
                <a:latin typeface="Consolas"/>
              </a:rPr>
              <a:t>29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27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939800"/>
            <a:ext cx="10820400" cy="17642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138"/>
              </a:lnSpc>
              <a:spcBef>
                <a:spcPts val="0"/>
              </a:spcBef>
              <a:spcAft>
                <a:spcPts val="0"/>
              </a:spcAft>
            </a:pPr>
            <a:r>
              <a:rPr sz="966" b="0" spc="116">
                <a:solidFill>
                  <a:srgbClr val="A8B6B7"/>
                </a:solidFill>
                <a:latin typeface="Consolas"/>
              </a:rPr>
              <a:t>UNITS SHIPPED, Q3 2026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473200"/>
            <a:ext cx="3133465" cy="169660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913"/>
              </a:lnSpc>
              <a:spcBef>
                <a:spcPts val="0"/>
              </a:spcBef>
              <a:spcAft>
                <a:spcPts val="0"/>
              </a:spcAft>
            </a:pPr>
            <a:r>
              <a:rPr sz="9408" b="1">
                <a:solidFill>
                  <a:srgbClr val="FFFFFF"/>
                </a:solidFill>
                <a:latin typeface="Arial"/>
              </a:rPr>
              <a:t>2,140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47865" y="2403559"/>
            <a:ext cx="2540000" cy="3029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80" b="0" spc="168">
                <a:solidFill>
                  <a:srgbClr val="FF6B1C"/>
                </a:solidFill>
                <a:latin typeface="Consolas"/>
              </a:rPr>
              <a:t>UNITS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3632200"/>
            <a:ext cx="7574280" cy="9525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3810508"/>
            <a:ext cx="6708648" cy="715497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533"/>
              </a:lnSpc>
              <a:spcBef>
                <a:spcPts val="0"/>
              </a:spcBef>
              <a:spcAft>
                <a:spcPts val="0"/>
              </a:spcAft>
            </a:pPr>
            <a:r>
              <a:rPr sz="2184" b="1">
                <a:solidFill>
                  <a:srgbClr val="FFFFFF"/>
                </a:solidFill>
                <a:latin typeface="Arial"/>
              </a:rPr>
              <a:t>Shipments grew 13.9 percent over the second
quarter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4644877"/>
            <a:ext cx="6708648" cy="46857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260" b="0">
                <a:solidFill>
                  <a:srgbClr val="9FB4B6"/>
                </a:solidFill>
                <a:latin typeface="Arial"/>
              </a:rPr>
              <a:t>Field Kit carried most of the growth. Bench and Pro both grew, but slower than the quarter
before.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827264" y="3810508"/>
            <a:ext cx="3678936" cy="18164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190"/>
              </a:lnSpc>
              <a:spcBef>
                <a:spcPts val="0"/>
              </a:spcBef>
              <a:spcAft>
                <a:spcPts val="0"/>
              </a:spcAft>
            </a:pPr>
            <a:r>
              <a:rPr sz="924" b="0">
                <a:solidFill>
                  <a:srgbClr val="9FB4B6"/>
                </a:solidFill>
                <a:latin typeface="Consolas"/>
              </a:rPr>
              <a:t>Source: fulfillment ledger, September 30, 2026</a:t>
            </a:r>
          </a:p>
        </p:txBody>
      </p:sp>
      <p:sp>
        <p:nvSpPr>
          <p:cNvPr id="9" name="Rectangle 8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85800" y="6324600"/>
            <a:ext cx="757428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 spc="80">
                <a:solidFill>
                  <a:srgbClr val="9FB4B6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982200" y="6324600"/>
            <a:ext cx="152400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>
                <a:solidFill>
                  <a:srgbClr val="9FB4B6"/>
                </a:solidFill>
                <a:latin typeface="Consolas"/>
              </a:rPr>
              <a:t>3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1666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72"/>
              </a:lnSpc>
              <a:spcBef>
                <a:spcPts val="0"/>
              </a:spcBef>
              <a:spcAft>
                <a:spcPts val="0"/>
              </a:spcAft>
            </a:pPr>
            <a:r>
              <a:rPr sz="924" b="0" spc="111">
                <a:solidFill>
                  <a:srgbClr val="245D63"/>
                </a:solidFill>
                <a:latin typeface="Consolas"/>
              </a:rPr>
              <a:t>ASSUMPTIONS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51505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313"/>
              </a:lnSpc>
              <a:spcBef>
                <a:spcPts val="0"/>
              </a:spcBef>
              <a:spcAft>
                <a:spcPts val="0"/>
              </a:spcAft>
            </a:pPr>
            <a:r>
              <a:rPr sz="2856" b="1">
                <a:solidFill>
                  <a:srgbClr val="00272C"/>
                </a:solidFill>
                <a:latin typeface="Arial"/>
              </a:rPr>
              <a:t>What the numbers in this deck assume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2349500"/>
            <a:ext cx="203200" cy="203200"/>
          </a:xfrm>
          <a:prstGeom prst="roundRect">
            <a:avLst>
              <a:gd name="adj" fmla="val 22000"/>
            </a:avLst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41400" y="2311400"/>
            <a:ext cx="4783328" cy="24227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91"/>
              </a:lnSpc>
              <a:spcBef>
                <a:spcPts val="0"/>
              </a:spcBef>
              <a:spcAft>
                <a:spcPts val="0"/>
              </a:spcAft>
            </a:pPr>
            <a:r>
              <a:rPr sz="1218" b="0">
                <a:solidFill>
                  <a:srgbClr val="00272C"/>
                </a:solidFill>
                <a:latin typeface="Arial"/>
              </a:rPr>
              <a:t>Revenue recognized on shipment, not on order.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41400" y="2593299"/>
            <a:ext cx="4783328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 spc="96">
                <a:solidFill>
                  <a:srgbClr val="476467"/>
                </a:solidFill>
                <a:latin typeface="Consolas"/>
              </a:rPr>
              <a:t>DONE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3551766"/>
            <a:ext cx="203200" cy="203200"/>
          </a:xfrm>
          <a:prstGeom prst="roundRect">
            <a:avLst>
              <a:gd name="adj" fmla="val 22000"/>
            </a:avLst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41400" y="3513666"/>
            <a:ext cx="4783328" cy="24227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91"/>
              </a:lnSpc>
              <a:spcBef>
                <a:spcPts val="0"/>
              </a:spcBef>
              <a:spcAft>
                <a:spcPts val="0"/>
              </a:spcAft>
            </a:pPr>
            <a:r>
              <a:rPr sz="1218" b="0">
                <a:solidFill>
                  <a:srgbClr val="00272C"/>
                </a:solidFill>
                <a:latin typeface="Arial"/>
              </a:rPr>
              <a:t>Service revenue includes calibration and on-site training.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41400" y="3795566"/>
            <a:ext cx="4783328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 spc="96">
                <a:solidFill>
                  <a:srgbClr val="476467"/>
                </a:solidFill>
                <a:latin typeface="Consolas"/>
              </a:rPr>
              <a:t>DONE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85800" y="4754033"/>
            <a:ext cx="203200" cy="203200"/>
          </a:xfrm>
          <a:prstGeom prst="roundRect">
            <a:avLst>
              <a:gd name="adj" fmla="val 22000"/>
            </a:avLst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41400" y="4715933"/>
            <a:ext cx="4783328" cy="24227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91"/>
              </a:lnSpc>
              <a:spcBef>
                <a:spcPts val="0"/>
              </a:spcBef>
              <a:spcAft>
                <a:spcPts val="0"/>
              </a:spcAft>
            </a:pPr>
            <a:r>
              <a:rPr sz="1218" b="0">
                <a:solidFill>
                  <a:srgbClr val="00272C"/>
                </a:solidFill>
                <a:latin typeface="Arial"/>
              </a:rPr>
              <a:t>Attach rate counts plans sold with new hardware only.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41400" y="4997832"/>
            <a:ext cx="4783328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 spc="96">
                <a:solidFill>
                  <a:srgbClr val="476467"/>
                </a:solidFill>
                <a:latin typeface="Consolas"/>
              </a:rPr>
              <a:t>DONE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14872" y="2349500"/>
            <a:ext cx="203200" cy="203200"/>
          </a:xfrm>
          <a:prstGeom prst="roundRect">
            <a:avLst>
              <a:gd name="adj" fmla="val 22000"/>
            </a:avLst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70472" y="2311400"/>
            <a:ext cx="4783328" cy="24227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91"/>
              </a:lnSpc>
              <a:spcBef>
                <a:spcPts val="0"/>
              </a:spcBef>
              <a:spcAft>
                <a:spcPts val="0"/>
              </a:spcAft>
            </a:pPr>
            <a:r>
              <a:rPr sz="1218" b="0">
                <a:solidFill>
                  <a:srgbClr val="00272C"/>
                </a:solidFill>
                <a:latin typeface="Arial"/>
              </a:rPr>
              <a:t>Backlog measured from order acceptance to ship confirmation.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70472" y="2593299"/>
            <a:ext cx="4783328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 spc="96">
                <a:solidFill>
                  <a:srgbClr val="476467"/>
                </a:solidFill>
                <a:latin typeface="Consolas"/>
              </a:rPr>
              <a:t>DONE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14872" y="3551766"/>
            <a:ext cx="203200" cy="203200"/>
          </a:xfrm>
          <a:prstGeom prst="roundRect">
            <a:avLst>
              <a:gd name="adj" fmla="val 22000"/>
            </a:avLst>
          </a:prstGeom>
          <a:noFill/>
          <a:ln w="19050">
            <a:solidFill>
              <a:srgbClr val="FF6B1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570472" y="3513666"/>
            <a:ext cx="4783328" cy="24227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91"/>
              </a:lnSpc>
              <a:spcBef>
                <a:spcPts val="0"/>
              </a:spcBef>
              <a:spcAft>
                <a:spcPts val="0"/>
              </a:spcAft>
            </a:pPr>
            <a:r>
              <a:rPr sz="1218" b="0">
                <a:solidFill>
                  <a:srgbClr val="00272C"/>
                </a:solidFill>
                <a:latin typeface="Arial"/>
              </a:rPr>
              <a:t>Fourth quarter demand held flat at the third quarter run rate.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70472" y="3795566"/>
            <a:ext cx="4783328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 spc="96">
                <a:solidFill>
                  <a:srgbClr val="FF6B1C"/>
                </a:solidFill>
                <a:latin typeface="Consolas"/>
              </a:rPr>
              <a:t>OPEN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214872" y="4754033"/>
            <a:ext cx="203200" cy="203200"/>
          </a:xfrm>
          <a:prstGeom prst="roundRect">
            <a:avLst>
              <a:gd name="adj" fmla="val 22000"/>
            </a:avLst>
          </a:prstGeom>
          <a:noFill/>
          <a:ln w="1905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70472" y="4715933"/>
            <a:ext cx="4783328" cy="24227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91"/>
              </a:lnSpc>
              <a:spcBef>
                <a:spcPts val="0"/>
              </a:spcBef>
              <a:spcAft>
                <a:spcPts val="0"/>
              </a:spcAft>
            </a:pPr>
            <a:r>
              <a:rPr sz="1218" b="0">
                <a:solidFill>
                  <a:srgbClr val="00272C"/>
                </a:solidFill>
                <a:latin typeface="Arial"/>
              </a:rPr>
              <a:t>No change to the October 1 list price inside the quarter.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70472" y="4997832"/>
            <a:ext cx="4783328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 spc="96">
                <a:solidFill>
                  <a:srgbClr val="476467"/>
                </a:solidFill>
                <a:latin typeface="Consolas"/>
              </a:rPr>
              <a:t>OPEN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85800" y="6324600"/>
            <a:ext cx="757428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 spc="80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982200" y="6324600"/>
            <a:ext cx="152400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>
                <a:solidFill>
                  <a:srgbClr val="476467"/>
                </a:solidFill>
                <a:latin typeface="Consolas"/>
              </a:rPr>
              <a:t>30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27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2641600"/>
            <a:ext cx="10820400" cy="18403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187"/>
              </a:lnSpc>
              <a:spcBef>
                <a:spcPts val="0"/>
              </a:spcBef>
              <a:spcAft>
                <a:spcPts val="0"/>
              </a:spcAft>
            </a:pPr>
            <a:r>
              <a:rPr sz="1008" b="0" spc="141">
                <a:solidFill>
                  <a:srgbClr val="A8B6B7"/>
                </a:solidFill>
                <a:latin typeface="Consolas"/>
              </a:rPr>
              <a:t>APPENDIX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2997200"/>
            <a:ext cx="914400" cy="38100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3276600"/>
            <a:ext cx="7574280" cy="6664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4287"/>
              </a:lnSpc>
              <a:spcBef>
                <a:spcPts val="0"/>
              </a:spcBef>
              <a:spcAft>
                <a:spcPts val="0"/>
              </a:spcAft>
            </a:pPr>
            <a:r>
              <a:rPr sz="3696" b="1">
                <a:solidFill>
                  <a:srgbClr val="FFFFFF"/>
                </a:solidFill>
                <a:latin typeface="Arial"/>
              </a:rPr>
              <a:t>Source tables and detail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4121398"/>
            <a:ext cx="6059424" cy="46857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260" b="0">
                <a:solidFill>
                  <a:srgbClr val="9FB4B6"/>
                </a:solidFill>
                <a:latin typeface="Arial"/>
              </a:rPr>
              <a:t>Everything from here forward is reference. Nothing in the appendix changes a
number in the body.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6324600"/>
            <a:ext cx="757428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 spc="80">
                <a:solidFill>
                  <a:srgbClr val="9FB4B6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982200" y="6324600"/>
            <a:ext cx="152400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>
                <a:solidFill>
                  <a:srgbClr val="9FB4B6"/>
                </a:solidFill>
                <a:latin typeface="Consolas"/>
              </a:rPr>
              <a:t>31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27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1666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72"/>
              </a:lnSpc>
              <a:spcBef>
                <a:spcPts val="0"/>
              </a:spcBef>
              <a:spcAft>
                <a:spcPts val="0"/>
              </a:spcAft>
            </a:pPr>
            <a:r>
              <a:rPr sz="924" b="0" spc="111">
                <a:solidFill>
                  <a:srgbClr val="A8B6B7"/>
                </a:solidFill>
                <a:latin typeface="Consolas"/>
              </a:rPr>
              <a:t>CONTACT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51505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313"/>
              </a:lnSpc>
              <a:spcBef>
                <a:spcPts val="0"/>
              </a:spcBef>
              <a:spcAft>
                <a:spcPts val="0"/>
              </a:spcAft>
            </a:pPr>
            <a:r>
              <a:rPr sz="2856" b="1">
                <a:solidFill>
                  <a:srgbClr val="FFFFFF"/>
                </a:solidFill>
                <a:latin typeface="Arial"/>
              </a:rPr>
              <a:t>Where to send the next question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2336800"/>
            <a:ext cx="3487928" cy="1763268"/>
          </a:xfrm>
          <a:prstGeom prst="roundRect">
            <a:avLst>
              <a:gd name="adj" fmla="val 8643"/>
            </a:avLst>
          </a:prstGeom>
          <a:solidFill>
            <a:srgbClr val="0B3A40"/>
          </a:solidFill>
          <a:ln w="19050">
            <a:solidFill>
              <a:srgbClr val="FF6B1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83919" y="2515108"/>
            <a:ext cx="3091688" cy="28777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51"/>
              </a:lnSpc>
              <a:spcBef>
                <a:spcPts val="0"/>
              </a:spcBef>
              <a:spcAft>
                <a:spcPts val="0"/>
              </a:spcAft>
            </a:pPr>
            <a:r>
              <a:rPr sz="1596" b="1">
                <a:solidFill>
                  <a:srgbClr val="FFFFFF"/>
                </a:solidFill>
                <a:latin typeface="Arial"/>
              </a:rPr>
              <a:t>Jordan Vale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83919" y="2842508"/>
            <a:ext cx="3091688" cy="16310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55"/>
              </a:lnSpc>
              <a:spcBef>
                <a:spcPts val="0"/>
              </a:spcBef>
              <a:spcAft>
                <a:spcPts val="0"/>
              </a:spcAft>
            </a:pPr>
            <a:r>
              <a:rPr sz="882" b="0" spc="88">
                <a:solidFill>
                  <a:srgbClr val="9FB4B6"/>
                </a:solidFill>
                <a:latin typeface="Consolas"/>
              </a:rPr>
              <a:t>ACCOUNT MANAGER</a:t>
            </a:r>
          </a:p>
        </p:txBody>
      </p:sp>
      <p:sp>
        <p:nvSpPr>
          <p:cNvPr id="7" name="Rectangle 6"/>
          <p:cNvSpPr/>
          <p:nvPr/>
        </p:nvSpPr>
        <p:spPr>
          <a:xfrm>
            <a:off x="883919" y="3104677"/>
            <a:ext cx="3091688" cy="9525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83919" y="3203737"/>
            <a:ext cx="3091688" cy="184297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00"/>
              </a:lnSpc>
              <a:spcBef>
                <a:spcPts val="0"/>
              </a:spcBef>
              <a:spcAft>
                <a:spcPts val="0"/>
              </a:spcAft>
            </a:pPr>
            <a:r>
              <a:rPr sz="966" b="0">
                <a:solidFill>
                  <a:srgbClr val="FFFFFF"/>
                </a:solidFill>
                <a:latin typeface="Arial"/>
              </a:rPr>
              <a:t>jordan.vale@apexinstruments.example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83919" y="3447470"/>
            <a:ext cx="3091688" cy="19418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56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9FB4B6"/>
                </a:solidFill>
                <a:latin typeface="Consolas"/>
              </a:rPr>
              <a:t>(555) 010-0100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52036" y="2336800"/>
            <a:ext cx="3487928" cy="1763268"/>
          </a:xfrm>
          <a:prstGeom prst="roundRect">
            <a:avLst>
              <a:gd name="adj" fmla="val 8643"/>
            </a:avLst>
          </a:prstGeom>
          <a:solidFill>
            <a:srgbClr val="0B3A40"/>
          </a:solidFill>
          <a:ln w="12700">
            <a:solidFill>
              <a:srgbClr val="1E505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50156" y="2515108"/>
            <a:ext cx="3091688" cy="28777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51"/>
              </a:lnSpc>
              <a:spcBef>
                <a:spcPts val="0"/>
              </a:spcBef>
              <a:spcAft>
                <a:spcPts val="0"/>
              </a:spcAft>
            </a:pPr>
            <a:r>
              <a:rPr sz="1596" b="1">
                <a:solidFill>
                  <a:srgbClr val="FFFFFF"/>
                </a:solidFill>
                <a:latin typeface="Arial"/>
              </a:rPr>
              <a:t>Avery Kellen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50156" y="2842508"/>
            <a:ext cx="3091688" cy="16310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55"/>
              </a:lnSpc>
              <a:spcBef>
                <a:spcPts val="0"/>
              </a:spcBef>
              <a:spcAft>
                <a:spcPts val="0"/>
              </a:spcAft>
            </a:pPr>
            <a:r>
              <a:rPr sz="882" b="0" spc="88">
                <a:solidFill>
                  <a:srgbClr val="9FB4B6"/>
                </a:solidFill>
                <a:latin typeface="Consolas"/>
              </a:rPr>
              <a:t>CUSTOMER SUCCESS LEAD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550156" y="3104677"/>
            <a:ext cx="3091688" cy="9525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550156" y="3203737"/>
            <a:ext cx="3091688" cy="184297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00"/>
              </a:lnSpc>
              <a:spcBef>
                <a:spcPts val="0"/>
              </a:spcBef>
              <a:spcAft>
                <a:spcPts val="0"/>
              </a:spcAft>
            </a:pPr>
            <a:r>
              <a:rPr sz="966" b="0">
                <a:solidFill>
                  <a:srgbClr val="FFFFFF"/>
                </a:solidFill>
                <a:latin typeface="Arial"/>
              </a:rPr>
              <a:t>avery.kellen@apexinstruments.example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50156" y="3447470"/>
            <a:ext cx="3091688" cy="19418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56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9FB4B6"/>
                </a:solidFill>
                <a:latin typeface="Consolas"/>
              </a:rPr>
              <a:t>(555) 010-0142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018272" y="2336800"/>
            <a:ext cx="3487928" cy="1763268"/>
          </a:xfrm>
          <a:prstGeom prst="roundRect">
            <a:avLst>
              <a:gd name="adj" fmla="val 8643"/>
            </a:avLst>
          </a:prstGeom>
          <a:solidFill>
            <a:srgbClr val="0B3A40"/>
          </a:solidFill>
          <a:ln w="12700">
            <a:solidFill>
              <a:srgbClr val="1E505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216392" y="2515108"/>
            <a:ext cx="3091688" cy="28777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51"/>
              </a:lnSpc>
              <a:spcBef>
                <a:spcPts val="0"/>
              </a:spcBef>
              <a:spcAft>
                <a:spcPts val="0"/>
              </a:spcAft>
            </a:pPr>
            <a:r>
              <a:rPr sz="1596" b="1">
                <a:solidFill>
                  <a:srgbClr val="FFFFFF"/>
                </a:solidFill>
                <a:latin typeface="Arial"/>
              </a:rPr>
              <a:t>Morgan Reyes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16392" y="2842508"/>
            <a:ext cx="3091688" cy="16310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55"/>
              </a:lnSpc>
              <a:spcBef>
                <a:spcPts val="0"/>
              </a:spcBef>
              <a:spcAft>
                <a:spcPts val="0"/>
              </a:spcAft>
            </a:pPr>
            <a:r>
              <a:rPr sz="882" b="0" spc="88">
                <a:solidFill>
                  <a:srgbClr val="9FB4B6"/>
                </a:solidFill>
                <a:latin typeface="Consolas"/>
              </a:rPr>
              <a:t>OPERATIONS LEAD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216392" y="3104677"/>
            <a:ext cx="3091688" cy="9525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216392" y="3203737"/>
            <a:ext cx="3091688" cy="184297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00"/>
              </a:lnSpc>
              <a:spcBef>
                <a:spcPts val="0"/>
              </a:spcBef>
              <a:spcAft>
                <a:spcPts val="0"/>
              </a:spcAft>
            </a:pPr>
            <a:r>
              <a:rPr sz="966" b="0">
                <a:solidFill>
                  <a:srgbClr val="FFFFFF"/>
                </a:solidFill>
                <a:latin typeface="Arial"/>
              </a:rPr>
              <a:t>morgan.reyes@apexinstruments.example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16392" y="3447470"/>
            <a:ext cx="3091688" cy="19418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56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9FB4B6"/>
                </a:solidFill>
                <a:latin typeface="Consolas"/>
              </a:rPr>
              <a:t>(555) 010-0177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85800" y="4357624"/>
            <a:ext cx="10820400" cy="9525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85800" y="4496308"/>
            <a:ext cx="6492240" cy="21461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06"/>
              </a:lnSpc>
              <a:spcBef>
                <a:spcPts val="0"/>
              </a:spcBef>
              <a:spcAft>
                <a:spcPts val="0"/>
              </a:spcAft>
            </a:pPr>
            <a:r>
              <a:rPr sz="1092" b="0">
                <a:solidFill>
                  <a:srgbClr val="9FB4B6"/>
                </a:solidFill>
                <a:latin typeface="Arial"/>
              </a:rPr>
              <a:t>400 Meridian Way, Suite 200, Tampa, FL 33602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178040" y="4496308"/>
            <a:ext cx="4328160" cy="21461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406"/>
              </a:lnSpc>
              <a:spcBef>
                <a:spcPts val="0"/>
              </a:spcBef>
              <a:spcAft>
                <a:spcPts val="0"/>
              </a:spcAft>
            </a:pPr>
            <a:r>
              <a:rPr sz="1092" b="0">
                <a:solidFill>
                  <a:srgbClr val="FFFFFF"/>
                </a:solidFill>
                <a:latin typeface="Consolas"/>
              </a:rPr>
              <a:t>apexinstruments.example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85800" y="6324600"/>
            <a:ext cx="757428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 spc="80">
                <a:solidFill>
                  <a:srgbClr val="9FB4B6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982200" y="6324600"/>
            <a:ext cx="152400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>
                <a:solidFill>
                  <a:srgbClr val="9FB4B6"/>
                </a:solidFill>
                <a:latin typeface="Consolas"/>
              </a:rPr>
              <a:t>32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1666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72"/>
              </a:lnSpc>
              <a:spcBef>
                <a:spcPts val="0"/>
              </a:spcBef>
              <a:spcAft>
                <a:spcPts val="0"/>
              </a:spcAft>
            </a:pPr>
            <a:r>
              <a:rPr sz="924" b="0" spc="111">
                <a:solidFill>
                  <a:srgbClr val="245D63"/>
                </a:solidFill>
                <a:latin typeface="Consolas"/>
              </a:rPr>
              <a:t>QUARTER AT A GLANCE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51505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313"/>
              </a:lnSpc>
              <a:spcBef>
                <a:spcPts val="0"/>
              </a:spcBef>
              <a:spcAft>
                <a:spcPts val="0"/>
              </a:spcAft>
            </a:pPr>
            <a:r>
              <a:rPr sz="2856" b="1">
                <a:solidFill>
                  <a:srgbClr val="00272C"/>
                </a:solidFill>
                <a:latin typeface="Arial"/>
              </a:rPr>
              <a:t>Four numbers that set up the rest of this deck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2286000"/>
            <a:ext cx="8439912" cy="314452"/>
          </a:xfrm>
          <a:prstGeom prst="rect">
            <a:avLst/>
          </a:prstGeom>
          <a:solidFill>
            <a:srgbClr val="EDF3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04672" y="2375154"/>
            <a:ext cx="3644615" cy="1666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72"/>
              </a:lnSpc>
              <a:spcBef>
                <a:spcPts val="0"/>
              </a:spcBef>
              <a:spcAft>
                <a:spcPts val="0"/>
              </a:spcAft>
            </a:pPr>
            <a:r>
              <a:rPr sz="924" b="0" spc="92">
                <a:solidFill>
                  <a:srgbClr val="476467"/>
                </a:solidFill>
                <a:latin typeface="Consolas"/>
              </a:rPr>
              <a:t>MEASURE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87031" y="2375154"/>
            <a:ext cx="1787834" cy="1666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72"/>
              </a:lnSpc>
              <a:spcBef>
                <a:spcPts val="0"/>
              </a:spcBef>
              <a:spcAft>
                <a:spcPts val="0"/>
              </a:spcAft>
            </a:pPr>
            <a:r>
              <a:rPr sz="924" b="0" spc="92">
                <a:solidFill>
                  <a:srgbClr val="476467"/>
                </a:solidFill>
                <a:latin typeface="Consolas"/>
              </a:rPr>
              <a:t>Q3 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12610" y="2375154"/>
            <a:ext cx="2294229" cy="1666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72"/>
              </a:lnSpc>
              <a:spcBef>
                <a:spcPts val="0"/>
              </a:spcBef>
              <a:spcAft>
                <a:spcPts val="0"/>
              </a:spcAft>
            </a:pPr>
            <a:r>
              <a:rPr sz="924" b="0" spc="92">
                <a:solidFill>
                  <a:srgbClr val="476467"/>
                </a:solidFill>
                <a:latin typeface="Consolas"/>
              </a:rPr>
              <a:t>CHANGE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4672" y="2689606"/>
            <a:ext cx="3644615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00272C"/>
                </a:solidFill>
                <a:latin typeface="Arial"/>
              </a:rPr>
              <a:t>Units shipped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87031" y="2689606"/>
            <a:ext cx="1787834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6B1C"/>
                </a:solidFill>
                <a:latin typeface="Arial"/>
              </a:rPr>
              <a:t>2,140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12610" y="2689606"/>
            <a:ext cx="2294229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00272C"/>
                </a:solidFill>
                <a:latin typeface="Arial"/>
              </a:rPr>
              <a:t>up 13.9 pct vs Q2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5800" y="2940685"/>
            <a:ext cx="8439912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85800" y="2940685"/>
            <a:ext cx="8439912" cy="340233"/>
          </a:xfrm>
          <a:prstGeom prst="rect">
            <a:avLst/>
          </a:prstGeom>
          <a:solidFill>
            <a:srgbClr val="F4F7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04672" y="3029839"/>
            <a:ext cx="3644615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00272C"/>
                </a:solidFill>
                <a:latin typeface="Arial"/>
              </a:rPr>
              <a:t>Revenue recognized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87031" y="3029839"/>
            <a:ext cx="1787834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6B1C"/>
                </a:solidFill>
                <a:latin typeface="Arial"/>
              </a:rPr>
              <a:t>$9.42M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12610" y="3029839"/>
            <a:ext cx="2294229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00272C"/>
                </a:solidFill>
                <a:latin typeface="Arial"/>
              </a:rPr>
              <a:t>up 1.2 pct vs Q2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85800" y="3280917"/>
            <a:ext cx="8439912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04672" y="3370071"/>
            <a:ext cx="3644615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00272C"/>
                </a:solidFill>
                <a:latin typeface="Arial"/>
              </a:rPr>
              <a:t>Atlas Care attach rate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87031" y="3370071"/>
            <a:ext cx="1787834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6B1C"/>
                </a:solidFill>
                <a:latin typeface="Arial"/>
              </a:rPr>
              <a:t>61%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712610" y="3370071"/>
            <a:ext cx="2294229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00272C"/>
                </a:solidFill>
                <a:latin typeface="Arial"/>
              </a:rPr>
              <a:t>up 6 points vs Q2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5800" y="3621151"/>
            <a:ext cx="8439912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85800" y="3621151"/>
            <a:ext cx="8439912" cy="340233"/>
          </a:xfrm>
          <a:prstGeom prst="rect">
            <a:avLst/>
          </a:prstGeom>
          <a:solidFill>
            <a:srgbClr val="F4F7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04672" y="3710304"/>
            <a:ext cx="3644615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00272C"/>
                </a:solidFill>
                <a:latin typeface="Arial"/>
              </a:rPr>
              <a:t>First support response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687031" y="3710304"/>
            <a:ext cx="1787834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6B1C"/>
                </a:solidFill>
                <a:latin typeface="Arial"/>
              </a:rPr>
              <a:t>2.1 hrs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712610" y="3710304"/>
            <a:ext cx="2294229" cy="1965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75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00272C"/>
                </a:solidFill>
                <a:latin typeface="Arial"/>
              </a:rPr>
              <a:t>down from 6.4 hrs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85800" y="3961384"/>
            <a:ext cx="8439912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85800" y="4139692"/>
            <a:ext cx="8007096" cy="2210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57"/>
              </a:lnSpc>
              <a:spcBef>
                <a:spcPts val="0"/>
              </a:spcBef>
              <a:spcAft>
                <a:spcPts val="0"/>
              </a:spcAft>
            </a:pPr>
            <a:r>
              <a:rPr sz="1092" b="0">
                <a:solidFill>
                  <a:srgbClr val="476467"/>
                </a:solidFill>
                <a:latin typeface="Arial"/>
              </a:rPr>
              <a:t>Revenue grew slower than units because the mix moved toward the Field Kit at $1,240.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85800" y="6324600"/>
            <a:ext cx="757428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 spc="80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982200" y="6324600"/>
            <a:ext cx="152400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>
                <a:solidFill>
                  <a:srgbClr val="476467"/>
                </a:solidFill>
                <a:latin typeface="Consolas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1666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72"/>
              </a:lnSpc>
              <a:spcBef>
                <a:spcPts val="0"/>
              </a:spcBef>
              <a:spcAft>
                <a:spcPts val="0"/>
              </a:spcAft>
            </a:pPr>
            <a:r>
              <a:rPr sz="924" b="0" spc="111">
                <a:solidFill>
                  <a:srgbClr val="245D63"/>
                </a:solidFill>
                <a:latin typeface="Consolas"/>
              </a:rPr>
              <a:t>UNITS BY PRODUCT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7141464" cy="935807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313"/>
              </a:lnSpc>
              <a:spcBef>
                <a:spcPts val="0"/>
              </a:spcBef>
              <a:spcAft>
                <a:spcPts val="0"/>
              </a:spcAft>
            </a:pPr>
            <a:r>
              <a:rPr sz="2856" b="1">
                <a:solidFill>
                  <a:srgbClr val="00272C"/>
                </a:solidFill>
                <a:latin typeface="Arial"/>
              </a:rPr>
              <a:t>Field Kit volume is now larger than
Bench and Pro combined</a:t>
            </a:r>
          </a:p>
        </p:txBody>
      </p:sp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685800" y="2082800"/>
          <a:ext cx="7141464" cy="3403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8260080" y="2082800"/>
            <a:ext cx="3246120" cy="1676400"/>
          </a:xfrm>
          <a:prstGeom prst="roundRect">
            <a:avLst>
              <a:gd name="adj" fmla="val 9090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418576" y="2260600"/>
            <a:ext cx="2929128" cy="15904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23"/>
              </a:lnSpc>
              <a:spcBef>
                <a:spcPts val="0"/>
              </a:spcBef>
              <a:spcAft>
                <a:spcPts val="0"/>
              </a:spcAft>
            </a:pPr>
            <a:r>
              <a:rPr sz="882" b="0" spc="106">
                <a:solidFill>
                  <a:srgbClr val="476467"/>
                </a:solidFill>
                <a:latin typeface="Consolas"/>
              </a:rPr>
              <a:t>TAKEAWAY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8576" y="2514600"/>
            <a:ext cx="2929128" cy="44433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91"/>
              </a:lnSpc>
              <a:spcBef>
                <a:spcPts val="0"/>
              </a:spcBef>
              <a:spcAft>
                <a:spcPts val="0"/>
              </a:spcAft>
            </a:pPr>
            <a:r>
              <a:rPr sz="1218" b="0">
                <a:solidFill>
                  <a:srgbClr val="00272C"/>
                </a:solidFill>
                <a:latin typeface="Arial"/>
              </a:rPr>
              <a:t>Field Kit was 63 percent of units and 18
percent of hardware revenue.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6324600"/>
            <a:ext cx="757428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 spc="80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982200" y="6324600"/>
            <a:ext cx="152400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>
                <a:solidFill>
                  <a:srgbClr val="476467"/>
                </a:solidFill>
                <a:latin typeface="Consolas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1666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72"/>
              </a:lnSpc>
              <a:spcBef>
                <a:spcPts val="0"/>
              </a:spcBef>
              <a:spcAft>
                <a:spcPts val="0"/>
              </a:spcAft>
            </a:pPr>
            <a:r>
              <a:rPr sz="924" b="0" spc="111">
                <a:solidFill>
                  <a:srgbClr val="245D63"/>
                </a:solidFill>
                <a:latin typeface="Consolas"/>
              </a:rPr>
              <a:t>REVENUE BY MONTH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7141464" cy="935807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313"/>
              </a:lnSpc>
              <a:spcBef>
                <a:spcPts val="0"/>
              </a:spcBef>
              <a:spcAft>
                <a:spcPts val="0"/>
              </a:spcAft>
            </a:pPr>
            <a:r>
              <a:rPr sz="2856" b="1">
                <a:solidFill>
                  <a:srgbClr val="00272C"/>
                </a:solidFill>
                <a:latin typeface="Arial"/>
              </a:rPr>
              <a:t>Nine straight months above $2.7M, with
a July dip after the price change</a:t>
            </a:r>
          </a:p>
        </p:txBody>
      </p:sp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685800" y="2082800"/>
          <a:ext cx="7141464" cy="3403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8260080" y="2082800"/>
            <a:ext cx="3246120" cy="1676400"/>
          </a:xfrm>
          <a:prstGeom prst="roundRect">
            <a:avLst>
              <a:gd name="adj" fmla="val 9090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418576" y="2260600"/>
            <a:ext cx="2929128" cy="15904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23"/>
              </a:lnSpc>
              <a:spcBef>
                <a:spcPts val="0"/>
              </a:spcBef>
              <a:spcAft>
                <a:spcPts val="0"/>
              </a:spcAft>
            </a:pPr>
            <a:r>
              <a:rPr sz="882" b="0" spc="106">
                <a:solidFill>
                  <a:srgbClr val="476467"/>
                </a:solidFill>
                <a:latin typeface="Consolas"/>
              </a:rPr>
              <a:t>TAKEAWAY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8576" y="2514600"/>
            <a:ext cx="2929128" cy="64638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91"/>
              </a:lnSpc>
              <a:spcBef>
                <a:spcPts val="0"/>
              </a:spcBef>
              <a:spcAft>
                <a:spcPts val="0"/>
              </a:spcAft>
            </a:pPr>
            <a:r>
              <a:rPr sz="1218" b="0">
                <a:solidFill>
                  <a:srgbClr val="00272C"/>
                </a:solidFill>
                <a:latin typeface="Arial"/>
              </a:rPr>
              <a:t>July fell 3.8 percent after the July 1 list
change, then recovered inside two
months.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6324600"/>
            <a:ext cx="757428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 spc="80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982200" y="6324600"/>
            <a:ext cx="152400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>
                <a:solidFill>
                  <a:srgbClr val="476467"/>
                </a:solidFill>
                <a:latin typeface="Consolas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1666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72"/>
              </a:lnSpc>
              <a:spcBef>
                <a:spcPts val="0"/>
              </a:spcBef>
              <a:spcAft>
                <a:spcPts val="0"/>
              </a:spcAft>
            </a:pPr>
            <a:r>
              <a:rPr sz="924" b="0" spc="111">
                <a:solidFill>
                  <a:srgbClr val="245D63"/>
                </a:solidFill>
                <a:latin typeface="Consolas"/>
              </a:rPr>
              <a:t>REVENUE MIX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7141464" cy="935807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313"/>
              </a:lnSpc>
              <a:spcBef>
                <a:spcPts val="0"/>
              </a:spcBef>
              <a:spcAft>
                <a:spcPts val="0"/>
              </a:spcAft>
            </a:pPr>
            <a:r>
              <a:rPr sz="2856" b="1">
                <a:solidFill>
                  <a:srgbClr val="00272C"/>
                </a:solidFill>
                <a:latin typeface="Arial"/>
              </a:rPr>
              <a:t>Service revenue grew while hardware
revenue flattened</a:t>
            </a:r>
          </a:p>
        </p:txBody>
      </p:sp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685800" y="2082800"/>
          <a:ext cx="7141464" cy="3403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8260080" y="2082800"/>
            <a:ext cx="3246120" cy="1676400"/>
          </a:xfrm>
          <a:prstGeom prst="roundRect">
            <a:avLst>
              <a:gd name="adj" fmla="val 9090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418576" y="2260600"/>
            <a:ext cx="2929128" cy="15904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23"/>
              </a:lnSpc>
              <a:spcBef>
                <a:spcPts val="0"/>
              </a:spcBef>
              <a:spcAft>
                <a:spcPts val="0"/>
              </a:spcAft>
            </a:pPr>
            <a:r>
              <a:rPr sz="882" b="0" spc="106">
                <a:solidFill>
                  <a:srgbClr val="476467"/>
                </a:solidFill>
                <a:latin typeface="Consolas"/>
              </a:rPr>
              <a:t>TAKEAWAY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8576" y="2514600"/>
            <a:ext cx="2929128" cy="44433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91"/>
              </a:lnSpc>
              <a:spcBef>
                <a:spcPts val="0"/>
              </a:spcBef>
              <a:spcAft>
                <a:spcPts val="0"/>
              </a:spcAft>
            </a:pPr>
            <a:r>
              <a:rPr sz="1218" b="0">
                <a:solidFill>
                  <a:srgbClr val="00272C"/>
                </a:solidFill>
                <a:latin typeface="Arial"/>
              </a:rPr>
              <a:t>Service lines are 19 percent of revenue,
up from 16 percent in the first quarter.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6324600"/>
            <a:ext cx="757428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 spc="80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982200" y="6324600"/>
            <a:ext cx="152400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>
                <a:solidFill>
                  <a:srgbClr val="476467"/>
                </a:solidFill>
                <a:latin typeface="Consolas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1666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72"/>
              </a:lnSpc>
              <a:spcBef>
                <a:spcPts val="0"/>
              </a:spcBef>
              <a:spcAft>
                <a:spcPts val="0"/>
              </a:spcAft>
            </a:pPr>
            <a:r>
              <a:rPr sz="924" b="0" spc="111">
                <a:solidFill>
                  <a:srgbClr val="245D63"/>
                </a:solidFill>
                <a:latin typeface="Consolas"/>
              </a:rPr>
              <a:t>EFFECTIVE OCTOBER 1, 2026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51505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313"/>
              </a:lnSpc>
              <a:spcBef>
                <a:spcPts val="0"/>
              </a:spcBef>
              <a:spcAft>
                <a:spcPts val="0"/>
              </a:spcAft>
            </a:pPr>
            <a:r>
              <a:rPr sz="2856" b="1">
                <a:solidFill>
                  <a:srgbClr val="00272C"/>
                </a:solidFill>
                <a:latin typeface="Arial"/>
              </a:rPr>
              <a:t>The price sheet behind the asks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2209800"/>
            <a:ext cx="10820400" cy="1905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2298954"/>
            <a:ext cx="3246120" cy="22727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62"/>
              </a:lnSpc>
              <a:spcBef>
                <a:spcPts val="0"/>
              </a:spcBef>
              <a:spcAft>
                <a:spcPts val="0"/>
              </a:spcAft>
            </a:pPr>
            <a:r>
              <a:rPr sz="1260" b="1">
                <a:solidFill>
                  <a:srgbClr val="00272C"/>
                </a:solidFill>
                <a:latin typeface="Arial"/>
              </a:rPr>
              <a:t>Meridian Bench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40124" y="2318766"/>
            <a:ext cx="4328160" cy="19418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56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476467"/>
                </a:solidFill>
                <a:latin typeface="Arial"/>
              </a:rPr>
              <a:t>Bench instrument, 12 month calibration interval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76488" y="2289048"/>
            <a:ext cx="1731264" cy="28777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851"/>
              </a:lnSpc>
              <a:spcBef>
                <a:spcPts val="0"/>
              </a:spcBef>
              <a:spcAft>
                <a:spcPts val="0"/>
              </a:spcAft>
            </a:pPr>
            <a:r>
              <a:rPr sz="1596" b="1">
                <a:solidFill>
                  <a:srgbClr val="00272C"/>
                </a:solidFill>
                <a:latin typeface="Arial"/>
              </a:rPr>
              <a:t>$4,850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315956" y="2338578"/>
            <a:ext cx="1190244" cy="15904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23"/>
              </a:lnSpc>
              <a:spcBef>
                <a:spcPts val="0"/>
              </a:spcBef>
              <a:spcAft>
                <a:spcPts val="0"/>
              </a:spcAft>
            </a:pPr>
            <a:r>
              <a:rPr sz="882" b="0" spc="88">
                <a:solidFill>
                  <a:srgbClr val="476467"/>
                </a:solidFill>
                <a:latin typeface="Consolas"/>
              </a:rPr>
              <a:t>EACH</a:t>
            </a:r>
          </a:p>
        </p:txBody>
      </p:sp>
      <p:sp>
        <p:nvSpPr>
          <p:cNvPr id="9" name="Rectangle 8"/>
          <p:cNvSpPr/>
          <p:nvPr/>
        </p:nvSpPr>
        <p:spPr>
          <a:xfrm>
            <a:off x="685800" y="2665476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85800" y="2754630"/>
            <a:ext cx="3246120" cy="22727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62"/>
              </a:lnSpc>
              <a:spcBef>
                <a:spcPts val="0"/>
              </a:spcBef>
              <a:spcAft>
                <a:spcPts val="0"/>
              </a:spcAft>
            </a:pPr>
            <a:r>
              <a:rPr sz="1260" b="1">
                <a:solidFill>
                  <a:srgbClr val="00272C"/>
                </a:solidFill>
                <a:latin typeface="Arial"/>
              </a:rPr>
              <a:t>Meridian Pro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40124" y="2774442"/>
            <a:ext cx="4328160" cy="19418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56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476467"/>
                </a:solidFill>
                <a:latin typeface="Arial"/>
              </a:rPr>
              <a:t>Multi-site instrument, 6 month calibration interval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76488" y="2744724"/>
            <a:ext cx="1731264" cy="28777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851"/>
              </a:lnSpc>
              <a:spcBef>
                <a:spcPts val="0"/>
              </a:spcBef>
              <a:spcAft>
                <a:spcPts val="0"/>
              </a:spcAft>
            </a:pPr>
            <a:r>
              <a:rPr sz="1596" b="1">
                <a:solidFill>
                  <a:srgbClr val="00272C"/>
                </a:solidFill>
                <a:latin typeface="Arial"/>
              </a:rPr>
              <a:t>$7,900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315956" y="2794254"/>
            <a:ext cx="1190244" cy="15904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23"/>
              </a:lnSpc>
              <a:spcBef>
                <a:spcPts val="0"/>
              </a:spcBef>
              <a:spcAft>
                <a:spcPts val="0"/>
              </a:spcAft>
            </a:pPr>
            <a:r>
              <a:rPr sz="882" b="0" spc="88">
                <a:solidFill>
                  <a:srgbClr val="476467"/>
                </a:solidFill>
                <a:latin typeface="Consolas"/>
              </a:rPr>
              <a:t>EACH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85800" y="3121152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85800" y="3210306"/>
            <a:ext cx="3246120" cy="22727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62"/>
              </a:lnSpc>
              <a:spcBef>
                <a:spcPts val="0"/>
              </a:spcBef>
              <a:spcAft>
                <a:spcPts val="0"/>
              </a:spcAft>
            </a:pPr>
            <a:r>
              <a:rPr sz="1260" b="1">
                <a:solidFill>
                  <a:srgbClr val="00272C"/>
                </a:solidFill>
                <a:latin typeface="Arial"/>
              </a:rPr>
              <a:t>Meridian Field Kit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040124" y="3230118"/>
            <a:ext cx="4328160" cy="19418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56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476467"/>
                </a:solidFill>
                <a:latin typeface="Arial"/>
              </a:rPr>
              <a:t>Portable kit, revision B case and charger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76488" y="3200400"/>
            <a:ext cx="1731264" cy="28777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851"/>
              </a:lnSpc>
              <a:spcBef>
                <a:spcPts val="0"/>
              </a:spcBef>
              <a:spcAft>
                <a:spcPts val="0"/>
              </a:spcAft>
            </a:pPr>
            <a:r>
              <a:rPr sz="1596" b="1">
                <a:solidFill>
                  <a:srgbClr val="FF6B1C"/>
                </a:solidFill>
                <a:latin typeface="Arial"/>
              </a:rPr>
              <a:t>$1,240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15956" y="3249929"/>
            <a:ext cx="1190244" cy="15904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23"/>
              </a:lnSpc>
              <a:spcBef>
                <a:spcPts val="0"/>
              </a:spcBef>
              <a:spcAft>
                <a:spcPts val="0"/>
              </a:spcAft>
            </a:pPr>
            <a:r>
              <a:rPr sz="882" b="0" spc="88">
                <a:solidFill>
                  <a:srgbClr val="476467"/>
                </a:solidFill>
                <a:latin typeface="Consolas"/>
              </a:rPr>
              <a:t>EACH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3576828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5800" y="3665981"/>
            <a:ext cx="3246120" cy="22727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62"/>
              </a:lnSpc>
              <a:spcBef>
                <a:spcPts val="0"/>
              </a:spcBef>
              <a:spcAft>
                <a:spcPts val="0"/>
              </a:spcAft>
            </a:pPr>
            <a:r>
              <a:rPr sz="1260" b="1">
                <a:solidFill>
                  <a:srgbClr val="00272C"/>
                </a:solidFill>
                <a:latin typeface="Arial"/>
              </a:rPr>
              <a:t>Atlas Care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040124" y="3685793"/>
            <a:ext cx="4328160" cy="19418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56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476467"/>
                </a:solidFill>
                <a:latin typeface="Arial"/>
              </a:rPr>
              <a:t>Standard plan, next business day response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476488" y="3656076"/>
            <a:ext cx="1731264" cy="28777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851"/>
              </a:lnSpc>
              <a:spcBef>
                <a:spcPts val="0"/>
              </a:spcBef>
              <a:spcAft>
                <a:spcPts val="0"/>
              </a:spcAft>
            </a:pPr>
            <a:r>
              <a:rPr sz="1596" b="1">
                <a:solidFill>
                  <a:srgbClr val="00272C"/>
                </a:solidFill>
                <a:latin typeface="Arial"/>
              </a:rPr>
              <a:t>$89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315956" y="3705605"/>
            <a:ext cx="1190244" cy="15904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23"/>
              </a:lnSpc>
              <a:spcBef>
                <a:spcPts val="0"/>
              </a:spcBef>
              <a:spcAft>
                <a:spcPts val="0"/>
              </a:spcAft>
            </a:pPr>
            <a:r>
              <a:rPr sz="882" b="0" spc="88">
                <a:solidFill>
                  <a:srgbClr val="476467"/>
                </a:solidFill>
                <a:latin typeface="Consolas"/>
              </a:rPr>
              <a:t>PER MONTH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85800" y="4032504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85800" y="4121657"/>
            <a:ext cx="3246120" cy="22727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62"/>
              </a:lnSpc>
              <a:spcBef>
                <a:spcPts val="0"/>
              </a:spcBef>
              <a:spcAft>
                <a:spcPts val="0"/>
              </a:spcAft>
            </a:pPr>
            <a:r>
              <a:rPr sz="1260" b="1">
                <a:solidFill>
                  <a:srgbClr val="00272C"/>
                </a:solidFill>
                <a:latin typeface="Arial"/>
              </a:rPr>
              <a:t>Atlas Care Plus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040124" y="4141469"/>
            <a:ext cx="4328160" cy="19418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56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476467"/>
                </a:solidFill>
                <a:latin typeface="Arial"/>
              </a:rPr>
              <a:t>Priority plan, 4 business hour response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476488" y="4111752"/>
            <a:ext cx="1731264" cy="28777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851"/>
              </a:lnSpc>
              <a:spcBef>
                <a:spcPts val="0"/>
              </a:spcBef>
              <a:spcAft>
                <a:spcPts val="0"/>
              </a:spcAft>
            </a:pPr>
            <a:r>
              <a:rPr sz="1596" b="1">
                <a:solidFill>
                  <a:srgbClr val="00272C"/>
                </a:solidFill>
                <a:latin typeface="Arial"/>
              </a:rPr>
              <a:t>$149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315956" y="4161281"/>
            <a:ext cx="1190244" cy="15904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23"/>
              </a:lnSpc>
              <a:spcBef>
                <a:spcPts val="0"/>
              </a:spcBef>
              <a:spcAft>
                <a:spcPts val="0"/>
              </a:spcAft>
            </a:pPr>
            <a:r>
              <a:rPr sz="882" b="0" spc="88">
                <a:solidFill>
                  <a:srgbClr val="476467"/>
                </a:solidFill>
                <a:latin typeface="Consolas"/>
              </a:rPr>
              <a:t>PER MONTH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85800" y="448818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85800" y="4577333"/>
            <a:ext cx="3246120" cy="22727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62"/>
              </a:lnSpc>
              <a:spcBef>
                <a:spcPts val="0"/>
              </a:spcBef>
              <a:spcAft>
                <a:spcPts val="0"/>
              </a:spcAft>
            </a:pPr>
            <a:r>
              <a:rPr sz="1260" b="1">
                <a:solidFill>
                  <a:srgbClr val="00272C"/>
                </a:solidFill>
                <a:latin typeface="Arial"/>
              </a:rPr>
              <a:t>Calibration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040124" y="4597145"/>
            <a:ext cx="4328160" cy="19418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56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476467"/>
                </a:solidFill>
                <a:latin typeface="Arial"/>
              </a:rPr>
              <a:t>Per unit, 3 business day turnaround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476488" y="4567428"/>
            <a:ext cx="1731264" cy="28777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851"/>
              </a:lnSpc>
              <a:spcBef>
                <a:spcPts val="0"/>
              </a:spcBef>
              <a:spcAft>
                <a:spcPts val="0"/>
              </a:spcAft>
            </a:pPr>
            <a:r>
              <a:rPr sz="1596" b="1">
                <a:solidFill>
                  <a:srgbClr val="00272C"/>
                </a:solidFill>
                <a:latin typeface="Arial"/>
              </a:rPr>
              <a:t>$180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315956" y="4616958"/>
            <a:ext cx="1190244" cy="15904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23"/>
              </a:lnSpc>
              <a:spcBef>
                <a:spcPts val="0"/>
              </a:spcBef>
              <a:spcAft>
                <a:spcPts val="0"/>
              </a:spcAft>
            </a:pPr>
            <a:r>
              <a:rPr sz="882" b="0" spc="88">
                <a:solidFill>
                  <a:srgbClr val="476467"/>
                </a:solidFill>
                <a:latin typeface="Consolas"/>
              </a:rPr>
              <a:t>PER UNIT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85800" y="4943856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685800" y="5033010"/>
            <a:ext cx="3246120" cy="22727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62"/>
              </a:lnSpc>
              <a:spcBef>
                <a:spcPts val="0"/>
              </a:spcBef>
              <a:spcAft>
                <a:spcPts val="0"/>
              </a:spcAft>
            </a:pPr>
            <a:r>
              <a:rPr sz="1260" b="1">
                <a:solidFill>
                  <a:srgbClr val="00272C"/>
                </a:solidFill>
                <a:latin typeface="Arial"/>
              </a:rPr>
              <a:t>On-site training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040124" y="5052822"/>
            <a:ext cx="4328160" cy="19418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56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476467"/>
                </a:solidFill>
                <a:latin typeface="Arial"/>
              </a:rPr>
              <a:t>Up to 8 attendees, travel billed at cost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476488" y="5023104"/>
            <a:ext cx="1731264" cy="28777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851"/>
              </a:lnSpc>
              <a:spcBef>
                <a:spcPts val="0"/>
              </a:spcBef>
              <a:spcAft>
                <a:spcPts val="0"/>
              </a:spcAft>
            </a:pPr>
            <a:r>
              <a:rPr sz="1596" b="1">
                <a:solidFill>
                  <a:srgbClr val="00272C"/>
                </a:solidFill>
                <a:latin typeface="Arial"/>
              </a:rPr>
              <a:t>$650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315956" y="5072634"/>
            <a:ext cx="1190244" cy="15904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023"/>
              </a:lnSpc>
              <a:spcBef>
                <a:spcPts val="0"/>
              </a:spcBef>
              <a:spcAft>
                <a:spcPts val="0"/>
              </a:spcAft>
            </a:pPr>
            <a:r>
              <a:rPr sz="882" b="0" spc="88">
                <a:solidFill>
                  <a:srgbClr val="476467"/>
                </a:solidFill>
                <a:latin typeface="Consolas"/>
              </a:rPr>
              <a:t>PER DAY</a:t>
            </a:r>
          </a:p>
        </p:txBody>
      </p:sp>
      <p:sp>
        <p:nvSpPr>
          <p:cNvPr id="39" name="Rectangle 38"/>
          <p:cNvSpPr/>
          <p:nvPr/>
        </p:nvSpPr>
        <p:spPr>
          <a:xfrm>
            <a:off x="685800" y="5399532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685800" y="5538216"/>
            <a:ext cx="8656320" cy="20637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52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476467"/>
                </a:solidFill>
                <a:latin typeface="Arial"/>
              </a:rPr>
              <a:t>Partner pricing for Northlight Group sites is set in the partnership schedule and is not shown here.</a:t>
            </a:r>
          </a:p>
        </p:txBody>
      </p:sp>
      <p:sp>
        <p:nvSpPr>
          <p:cNvPr id="41" name="Rectangle 40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685800" y="6324600"/>
            <a:ext cx="757428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 spc="80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9982200" y="6324600"/>
            <a:ext cx="152400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>
                <a:solidFill>
                  <a:srgbClr val="476467"/>
                </a:solidFill>
                <a:latin typeface="Consolas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27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2463800"/>
            <a:ext cx="1905000" cy="115123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7405"/>
              </a:lnSpc>
              <a:spcBef>
                <a:spcPts val="0"/>
              </a:spcBef>
              <a:spcAft>
                <a:spcPts val="0"/>
              </a:spcAft>
            </a:pPr>
            <a:r>
              <a:rPr sz="6384" b="1">
                <a:solidFill>
                  <a:srgbClr val="9FB4B6"/>
                </a:solidFill>
                <a:latin typeface="Arial"/>
              </a:rPr>
              <a:t>01</a:t>
            </a:r>
          </a:p>
        </p:txBody>
      </p:sp>
      <p:sp>
        <p:nvSpPr>
          <p:cNvPr id="3" name="Rectangle 2"/>
          <p:cNvSpPr/>
          <p:nvPr/>
        </p:nvSpPr>
        <p:spPr>
          <a:xfrm>
            <a:off x="2844800" y="2413000"/>
            <a:ext cx="12700" cy="2413000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302000" y="2489200"/>
            <a:ext cx="7696200" cy="69680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4482"/>
              </a:lnSpc>
              <a:spcBef>
                <a:spcPts val="0"/>
              </a:spcBef>
              <a:spcAft>
                <a:spcPts val="0"/>
              </a:spcAft>
            </a:pPr>
            <a:r>
              <a:rPr sz="3864" b="1">
                <a:solidFill>
                  <a:srgbClr val="FFFFFF"/>
                </a:solidFill>
                <a:latin typeface="Arial"/>
              </a:rPr>
              <a:t>Where the line stands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02000" y="3324687"/>
            <a:ext cx="6399276" cy="27208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93"/>
              </a:lnSpc>
              <a:spcBef>
                <a:spcPts val="0"/>
              </a:spcBef>
              <a:spcAft>
                <a:spcPts val="0"/>
              </a:spcAft>
            </a:pPr>
            <a:r>
              <a:rPr sz="1344" b="0">
                <a:solidFill>
                  <a:srgbClr val="9FB4B6"/>
                </a:solidFill>
                <a:latin typeface="Arial"/>
              </a:rPr>
              <a:t>Units, revenue, and the mix that moved this quarter.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5740400"/>
            <a:ext cx="2628900" cy="50800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3416300" y="5740400"/>
            <a:ext cx="2628900" cy="50800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146800" y="5740400"/>
            <a:ext cx="2628900" cy="50800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877300" y="5740400"/>
            <a:ext cx="2628900" cy="50800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6324600"/>
            <a:ext cx="757428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 spc="80">
                <a:solidFill>
                  <a:srgbClr val="9FB4B6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982200" y="6324600"/>
            <a:ext cx="1524000" cy="1439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926"/>
              </a:lnSpc>
              <a:spcBef>
                <a:spcPts val="0"/>
              </a:spcBef>
              <a:spcAft>
                <a:spcPts val="0"/>
              </a:spcAft>
            </a:pPr>
            <a:r>
              <a:rPr sz="798" b="0">
                <a:solidFill>
                  <a:srgbClr val="9FB4B6"/>
                </a:solidFill>
                <a:latin typeface="Consolas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