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Meridian Bench</c:v>
                </c:pt>
              </c:strCache>
            </c:strRef>
          </c:tx>
          <c:spPr>
            <a:solidFill>
              <a:srgbClr val="245D63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402</c:v>
                </c:pt>
                <c:pt idx="1">
                  <c:v>438</c:v>
                </c:pt>
                <c:pt idx="2">
                  <c:v>461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Meridian Pro</c:v>
                </c:pt>
              </c:strCache>
            </c:strRef>
          </c:tx>
          <c:spPr>
            <a:solidFill>
              <a:srgbClr val="00272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>
                  <c:v>268</c:v>
                </c:pt>
                <c:pt idx="1">
                  <c:v>291</c:v>
                </c:pt>
                <c:pt idx="2">
                  <c:v>324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Meridian Field Kit</c:v>
                </c:pt>
              </c:strCache>
            </c:strRef>
          </c:tx>
          <c:spPr>
            <a:solidFill>
              <a:srgbClr val="FF6B1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1010</c:v>
                </c:pt>
                <c:pt idx="1">
                  <c:v>1190</c:v>
                </c:pt>
                <c:pt idx="2">
                  <c:v>1355</c:v>
                </c:pt>
              </c:numCache>
            </c:numRef>
          </c:val>
        </c:ser>
        <c:gapWidth val="6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1050">
                <a:solidFill>
                  <a:srgbClr val="476467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b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50">
                <a:solidFill>
                  <a:srgbClr val="476467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050">
              <a:solidFill>
                <a:srgbClr val="00272C"/>
              </a:solidFill>
            </a:defRPr>
          </a:pPr>
        </a:p>
      </c:txPr>
    </c:legend>
    <c:dispBlanksAs val="gap"/>
  </c:chart>
  <c:txPr>
    <a:bodyPr/>
    <a:lstStyle/>
    <a:p>
      <a:pPr>
        <a:defRPr sz="1100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Recognized revenue, $M</c:v>
                </c:pt>
              </c:strCache>
            </c:strRef>
          </c:tx>
          <c:spPr>
            <a:ln w="31750">
              <a:solidFill>
                <a:srgbClr val="FF6B1C"/>
              </a:solidFill>
            </a:ln>
          </c:spPr>
          <c:marker>
            <c:symbol val="circle"/>
            <c:size val="7"/>
            <c:spPr>
              <a:solidFill>
                <a:srgbClr val="FF6B1C"/>
              </a:solidFill>
              <a:ln>
                <a:solidFill>
                  <a:srgbClr val="FF6B1C"/>
                </a:solidFill>
              </a:ln>
            </c:spPr>
          </c:marker>
          <c:cat>
            <c:strRef>
              <c:f>Sheet1!$A$2:$A$10</c:f>
              <c:strCache>
                <c:ptCount val="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</c:strCache>
            </c:strRef>
          </c:cat>
          <c:val>
            <c:numRef>
              <c:f>Sheet1!$B$2:$B$10</c:f>
              <c:numCache>
                <c:formatCode>0.00</c:formatCode>
                <c:ptCount val="9"/>
                <c:pt idx="0">
                  <c:v>2.71</c:v>
                </c:pt>
                <c:pt idx="1">
                  <c:v>2.84</c:v>
                </c:pt>
                <c:pt idx="2">
                  <c:v>2.96</c:v>
                </c:pt>
                <c:pt idx="3">
                  <c:v>3.02</c:v>
                </c:pt>
                <c:pt idx="4">
                  <c:v>3.11</c:v>
                </c:pt>
                <c:pt idx="5">
                  <c:v>3.18</c:v>
                </c:pt>
                <c:pt idx="6">
                  <c:v>3.06</c:v>
                </c:pt>
                <c:pt idx="7">
                  <c:v>3.14</c:v>
                </c:pt>
                <c:pt idx="8">
                  <c:v>3.22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1050">
                <a:solidFill>
                  <a:srgbClr val="476467"/>
                </a:solidFill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50">
                <a:solidFill>
                  <a:srgbClr val="476467"/>
                </a:solidFill>
              </a:defRPr>
            </a:pPr>
          </a:p>
        </c:tx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Hardware</c:v>
                </c:pt>
              </c:strCache>
            </c:strRef>
          </c:tx>
          <c:spPr>
            <a:solidFill>
              <a:srgbClr val="00272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>
                  <c:v>7.1</c:v>
                </c:pt>
                <c:pt idx="1">
                  <c:v>7.72</c:v>
                </c:pt>
                <c:pt idx="2">
                  <c:v>7.63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Atlas Care</c:v>
                </c:pt>
              </c:strCache>
            </c:strRef>
          </c:tx>
          <c:spPr>
            <a:solidFill>
              <a:srgbClr val="245D63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Sheet1!$C$2:$C$4</c:f>
              <c:numCache>
                <c:formatCode>0.00</c:formatCode>
                <c:ptCount val="3"/>
                <c:pt idx="0">
                  <c:v>0.86</c:v>
                </c:pt>
                <c:pt idx="1">
                  <c:v>0.94</c:v>
                </c:pt>
                <c:pt idx="2">
                  <c:v>1.02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Atlas Care Plus</c:v>
                </c:pt>
              </c:strCache>
            </c:strRef>
          </c:tx>
          <c:spPr>
            <a:solidFill>
              <a:srgbClr val="A8B6B7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Sheet1!$D$2:$D$4</c:f>
              <c:numCache>
                <c:formatCode>0.00</c:formatCode>
                <c:ptCount val="3"/>
                <c:pt idx="0">
                  <c:v>0.37</c:v>
                </c:pt>
                <c:pt idx="1">
                  <c:v>0.42</c:v>
                </c:pt>
                <c:pt idx="2">
                  <c:v>0.48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Calibration and training</c:v>
                </c:pt>
              </c:strCache>
            </c:strRef>
          </c:tx>
          <c:spPr>
            <a:solidFill>
              <a:srgbClr val="FF6B1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Sheet1!$E$2:$E$4</c:f>
              <c:numCache>
                <c:formatCode>0.00</c:formatCode>
                <c:ptCount val="3"/>
                <c:pt idx="0">
                  <c:v>0.18</c:v>
                </c:pt>
                <c:pt idx="1">
                  <c:v>0.23</c:v>
                </c:pt>
                <c:pt idx="2">
                  <c:v>0.29</c:v>
                </c:pt>
              </c:numCache>
            </c:numRef>
          </c:val>
        </c:ser>
        <c:gapWidth val="7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DEE3E4"/>
            </a:solidFill>
          </a:ln>
        </c:spPr>
        <c:txPr>
          <a:bodyPr/>
          <a:lstStyle/>
          <a:p>
            <a:pPr>
              <a:defRPr sz="1050">
                <a:solidFill>
                  <a:srgbClr val="476467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 w="9525">
              <a:solidFill>
                <a:srgbClr val="DEE3E4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050">
                <a:solidFill>
                  <a:srgbClr val="476467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050">
              <a:solidFill>
                <a:srgbClr val="00272C"/>
              </a:solidFill>
            </a:defRPr>
          </a:pPr>
        </a:p>
      </c:txPr>
    </c:legend>
    <c:dispBlanksAs val="gap"/>
  </c:chart>
  <c:txPr>
    <a:bodyPr/>
    <a:lstStyle/>
    <a:p>
      <a:pPr>
        <a:defRPr sz="1100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4-Point Star 1"/>
          <p:cNvSpPr/>
          <p:nvPr/>
        </p:nvSpPr>
        <p:spPr>
          <a:xfrm>
            <a:off x="685800" y="584200"/>
            <a:ext cx="254000" cy="254000"/>
          </a:xfrm>
          <a:prstGeom prst="star4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41400" y="622300"/>
            <a:ext cx="3810000" cy="2966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00272C"/>
                </a:solidFill>
                <a:latin typeface="Arial"/>
              </a:rPr>
              <a:t>Apex Instruments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184400"/>
            <a:ext cx="10820400" cy="22491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72"/>
              </a:lnSpc>
              <a:spcBef>
                <a:spcPts val="0"/>
              </a:spcBef>
              <a:spcAft>
                <a:spcPts val="0"/>
              </a:spcAft>
            </a:pPr>
            <a:r>
              <a:rPr sz="1150" b="0" spc="138">
                <a:solidFill>
                  <a:srgbClr val="245D63"/>
                </a:solidFill>
                <a:latin typeface="Consolas"/>
              </a:rPr>
              <a:t>QUARTERLY BUSINESS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536317"/>
            <a:ext cx="9296400" cy="11181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192"/>
              </a:lnSpc>
              <a:spcBef>
                <a:spcPts val="0"/>
              </a:spcBef>
              <a:spcAft>
                <a:spcPts val="0"/>
              </a:spcAft>
            </a:pPr>
            <a:r>
              <a:rPr sz="6200" b="1">
                <a:solidFill>
                  <a:srgbClr val="00272C"/>
                </a:solidFill>
                <a:latin typeface="Arial"/>
              </a:rPr>
              <a:t>Meridian Line Review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3832225"/>
            <a:ext cx="12192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4086225"/>
            <a:ext cx="6708648" cy="7086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56"/>
              </a:lnSpc>
              <a:spcBef>
                <a:spcPts val="0"/>
              </a:spcBef>
              <a:spcAft>
                <a:spcPts val="0"/>
              </a:spcAft>
            </a:pPr>
            <a:r>
              <a:rPr sz="1800" b="0">
                <a:solidFill>
                  <a:srgbClr val="476467"/>
                </a:solidFill>
                <a:latin typeface="Arial"/>
              </a:rPr>
              <a:t>Third quarter 2026, prepared for the Northlight Group
partnership review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5740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5892800"/>
            <a:ext cx="649224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Dana Whitfield, Chief Operating Officer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78040" y="5892800"/>
            <a:ext cx="432816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Consolas"/>
              </a:rPr>
              <a:t>October 1,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3705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8816"/>
              </a:lnSpc>
              <a:spcBef>
                <a:spcPts val="0"/>
              </a:spcBef>
              <a:spcAft>
                <a:spcPts val="0"/>
              </a:spcAft>
            </a:pPr>
            <a:r>
              <a:rPr sz="7600" b="1">
                <a:solidFill>
                  <a:srgbClr val="245D63"/>
                </a:solidFill>
                <a:latin typeface="Arial"/>
              </a:rPr>
              <a:t>02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8295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336"/>
              </a:lnSpc>
              <a:spcBef>
                <a:spcPts val="0"/>
              </a:spcBef>
              <a:spcAft>
                <a:spcPts val="0"/>
              </a:spcAft>
            </a:pPr>
            <a:r>
              <a:rPr sz="4600" b="1">
                <a:solidFill>
                  <a:srgbClr val="00272C"/>
                </a:solidFill>
                <a:latin typeface="Arial"/>
              </a:rPr>
              <a:t>What customers are doing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496564"/>
            <a:ext cx="6399276" cy="347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2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476467"/>
                </a:solidFill>
                <a:latin typeface="Arial"/>
              </a:rPr>
              <a:t>Three buying patterns and the signals behind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THREE PATTERNS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Customers are buying in three shapes this year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11400"/>
            <a:ext cx="3454400" cy="3581400"/>
          </a:xfrm>
          <a:prstGeom prst="roundRect">
            <a:avLst>
              <a:gd name="adj" fmla="val 441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9800" y="2565400"/>
            <a:ext cx="29464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FF6B1C"/>
                </a:solidFill>
                <a:latin typeface="Consolas"/>
              </a:rPr>
              <a:t>PATTERN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9800" y="2870200"/>
            <a:ext cx="2946400" cy="3708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0272C"/>
                </a:solidFill>
                <a:latin typeface="Arial"/>
              </a:rPr>
              <a:t>Start small, expand fast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9800" y="3708400"/>
            <a:ext cx="2946400" cy="10988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72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A site buys one Field Kit, then adds
three to six within two quarters. Half
of these sites add a Bench in year
two.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68800" y="2311400"/>
            <a:ext cx="3454400" cy="3581400"/>
          </a:xfrm>
          <a:prstGeom prst="roundRect">
            <a:avLst>
              <a:gd name="adj" fmla="val 441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22800" y="2565400"/>
            <a:ext cx="29464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PATTERN TWO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2800" y="2870200"/>
            <a:ext cx="2946400" cy="3708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0272C"/>
                </a:solidFill>
                <a:latin typeface="Arial"/>
              </a:rPr>
              <a:t>Replace on a schedule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2800" y="3708400"/>
            <a:ext cx="2946400" cy="10988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72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Multi-site groups replace on a fixed
cycle and want the price sheet a
quarter ahead. They rarely change
the mix.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51800" y="2311400"/>
            <a:ext cx="3454400" cy="3581400"/>
          </a:xfrm>
          <a:prstGeom prst="roundRect">
            <a:avLst>
              <a:gd name="adj" fmla="val 441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05800" y="2565400"/>
            <a:ext cx="29464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PATTERN THREE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05800" y="2870200"/>
            <a:ext cx="2946400" cy="6756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0272C"/>
                </a:solidFill>
                <a:latin typeface="Arial"/>
              </a:rPr>
              <a:t>Buy the service, then
the hardware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05800" y="3708400"/>
            <a:ext cx="2946400" cy="8356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72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A group starts on Atlas Care Plus for
existing equipment, then moves
hardware to us at the next refresh.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ADOPTION SIGNALS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Four signals we track weekly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5295900" cy="1701800"/>
          </a:xfrm>
          <a:prstGeom prst="roundRect">
            <a:avLst>
              <a:gd name="adj" fmla="val 8955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476500"/>
            <a:ext cx="48387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FF6B1C"/>
                </a:solidFill>
                <a:latin typeface="Consolas"/>
              </a:rPr>
              <a:t>SIGNAL 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743200"/>
            <a:ext cx="4838700" cy="3337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00272C"/>
                </a:solidFill>
                <a:latin typeface="Arial"/>
              </a:rPr>
              <a:t>Second unit inside 90 days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352800"/>
            <a:ext cx="4838700" cy="2931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38 percent of new sites, up from 29 percent a year ago.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0300" y="2286000"/>
            <a:ext cx="5295900" cy="1701800"/>
          </a:xfrm>
          <a:prstGeom prst="roundRect">
            <a:avLst>
              <a:gd name="adj" fmla="val 8955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38900" y="2476500"/>
            <a:ext cx="48387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SIGNAL 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8900" y="2743200"/>
            <a:ext cx="4838700" cy="3337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00272C"/>
                </a:solidFill>
                <a:latin typeface="Arial"/>
              </a:rPr>
              <a:t>Calibration booked on time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8900" y="3352800"/>
            <a:ext cx="4838700" cy="2931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82 percent of due units booked within the reminder window.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4191000"/>
            <a:ext cx="5295900" cy="1701800"/>
          </a:xfrm>
          <a:prstGeom prst="roundRect">
            <a:avLst>
              <a:gd name="adj" fmla="val 8955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4381500"/>
            <a:ext cx="48387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SIGNAL 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4648200"/>
            <a:ext cx="4838700" cy="3337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00272C"/>
                </a:solidFill>
                <a:latin typeface="Arial"/>
              </a:rPr>
              <a:t>Training attached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5257800"/>
            <a:ext cx="4838700" cy="2931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1 in 4 multi-unit orders adds on-site training at $650 per day.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0300" y="4191000"/>
            <a:ext cx="5295900" cy="1701800"/>
          </a:xfrm>
          <a:prstGeom prst="roundRect">
            <a:avLst>
              <a:gd name="adj" fmla="val 8955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38900" y="4381500"/>
            <a:ext cx="48387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SIGNAL 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38900" y="4648200"/>
            <a:ext cx="4838700" cy="3337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0"/>
              </a:lnSpc>
              <a:spcBef>
                <a:spcPts val="0"/>
              </a:spcBef>
              <a:spcAft>
                <a:spcPts val="0"/>
              </a:spcAft>
            </a:pPr>
            <a:r>
              <a:rPr sz="1800" b="1">
                <a:solidFill>
                  <a:srgbClr val="00272C"/>
                </a:solidFill>
                <a:latin typeface="Arial"/>
              </a:rPr>
              <a:t>Plan upgrade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8900" y="5257800"/>
            <a:ext cx="4838700" cy="2931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14 percent of Atlas Care accounts moved to Atlas Care Plus.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498600"/>
            <a:ext cx="1524000" cy="115417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423"/>
              </a:lnSpc>
              <a:spcBef>
                <a:spcPts val="0"/>
              </a:spcBef>
              <a:spcAft>
                <a:spcPts val="0"/>
              </a:spcAft>
            </a:pPr>
            <a:r>
              <a:rPr sz="6400" b="1">
                <a:solidFill>
                  <a:srgbClr val="FF6B1C"/>
                </a:solidFill>
                <a:latin typeface="Arial"/>
              </a:rPr>
              <a:t>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2728976"/>
            <a:ext cx="9089136" cy="20802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00"/>
              </a:lnSpc>
              <a:spcBef>
                <a:spcPts val="0"/>
              </a:spcBef>
              <a:spcAft>
                <a:spcPts val="0"/>
              </a:spcAft>
            </a:pPr>
            <a:r>
              <a:rPr sz="3000" b="1">
                <a:solidFill>
                  <a:srgbClr val="FFFFFF"/>
                </a:solidFill>
                <a:latin typeface="Arial"/>
              </a:rPr>
              <a:t>The sites that add a second Field Kit inside
ninety days are the ones that got a real handover
in week one. That is an operations decision, not
a sales one.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5063236"/>
            <a:ext cx="609600" cy="254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241036"/>
            <a:ext cx="6492240" cy="2971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Arial"/>
              </a:rPr>
              <a:t>Morgan Reyes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563616"/>
            <a:ext cx="649224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9FB4B6"/>
                </a:solidFill>
                <a:latin typeface="Consolas"/>
              </a:rPr>
              <a:t>Operations Lead, Apex Instruments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REVENUE MIX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114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Service revenue grew while
hardware revenue flattened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63280" y="2260600"/>
            <a:ext cx="283972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3280" y="2514600"/>
            <a:ext cx="2839720" cy="83235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Service lines are 19 percent of
revenue, up from 16 percent in
the first quarter.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PRODUCT COMPARISON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How the three Meridian units compare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35200"/>
            <a:ext cx="10820400" cy="403225"/>
          </a:xfrm>
          <a:prstGeom prst="rect">
            <a:avLst/>
          </a:prstGeom>
          <a:solidFill>
            <a:srgbClr val="EDF3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867912" y="2349500"/>
            <a:ext cx="2292096" cy="2109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5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10">
                <a:solidFill>
                  <a:srgbClr val="476467"/>
                </a:solidFill>
                <a:latin typeface="Consolas"/>
              </a:rPr>
              <a:t>MERIDIAN BENCH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64808" y="2349500"/>
            <a:ext cx="2292096" cy="2109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5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10">
                <a:solidFill>
                  <a:srgbClr val="476467"/>
                </a:solidFill>
                <a:latin typeface="Consolas"/>
              </a:rPr>
              <a:t>MERIDIAN PRO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61704" y="2349500"/>
            <a:ext cx="2292096" cy="21094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75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10">
                <a:solidFill>
                  <a:srgbClr val="476467"/>
                </a:solidFill>
                <a:latin typeface="Consolas"/>
              </a:rPr>
              <a:t>MERIDIAN FIELD KIT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2752725"/>
            <a:ext cx="2724912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00272C"/>
                </a:solidFill>
                <a:latin typeface="Arial"/>
              </a:rPr>
              <a:t>List price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67912" y="27527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$4,850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64808" y="27527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$7,900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61704" y="27527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6B1C"/>
                </a:solidFill>
                <a:latin typeface="Arial"/>
              </a:rPr>
              <a:t>$1,240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307657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85800" y="3076575"/>
            <a:ext cx="10820400" cy="438150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8200" y="3190875"/>
            <a:ext cx="2724912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00272C"/>
                </a:solidFill>
                <a:latin typeface="Arial"/>
              </a:rPr>
              <a:t>Q3 units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67912" y="31908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461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64808" y="31908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324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61704" y="31908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6B1C"/>
                </a:solidFill>
                <a:latin typeface="Arial"/>
              </a:rPr>
              <a:t>1,355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51472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38200" y="3629025"/>
            <a:ext cx="2724912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00272C"/>
                </a:solidFill>
                <a:latin typeface="Arial"/>
              </a:rPr>
              <a:t>Standard lead time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67912" y="36290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5 business days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64808" y="36290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5 business days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61704" y="36290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6B1C"/>
                </a:solidFill>
                <a:latin typeface="Arial"/>
              </a:rPr>
              <a:t>2 business days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395287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85800" y="3952875"/>
            <a:ext cx="10820400" cy="438150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38200" y="4067175"/>
            <a:ext cx="2724912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00272C"/>
                </a:solidFill>
                <a:latin typeface="Arial"/>
              </a:rPr>
              <a:t>Calibration interval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67912" y="40671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12 months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64808" y="40671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6 months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61704" y="40671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6B1C"/>
                </a:solidFill>
                <a:latin typeface="Arial"/>
              </a:rPr>
              <a:t>12 months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439102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38200" y="4505325"/>
            <a:ext cx="2724912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00272C"/>
                </a:solidFill>
                <a:latin typeface="Arial"/>
              </a:rPr>
              <a:t>Atlas Care attach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67912" y="45053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58 pct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64808" y="45053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71 pct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61704" y="450532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6B1C"/>
                </a:solidFill>
                <a:latin typeface="Arial"/>
              </a:rPr>
              <a:t>59 pct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482917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85800" y="4829175"/>
            <a:ext cx="10820400" cy="438150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38200" y="4943475"/>
            <a:ext cx="2724912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00272C"/>
                </a:solidFill>
                <a:latin typeface="Arial"/>
              </a:rPr>
              <a:t>Typical buyer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67912" y="49434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Single site lab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64808" y="49434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00272C"/>
                </a:solidFill>
                <a:latin typeface="Arial"/>
              </a:rPr>
              <a:t>Multi-site group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61704" y="4943475"/>
            <a:ext cx="2292096" cy="2508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50"/>
              </a:lnSpc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FF6B1C"/>
                </a:solidFill>
                <a:latin typeface="Arial"/>
              </a:rPr>
              <a:t>Field team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5800" y="526732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A8B6B7"/>
                </a:solidFill>
                <a:latin typeface="Consolas"/>
              </a:rPr>
              <a:t>WHERE TO SPEND THE NEXT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0413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886"/>
              </a:lnSpc>
              <a:spcBef>
                <a:spcPts val="0"/>
              </a:spcBef>
              <a:spcAft>
                <a:spcPts val="0"/>
              </a:spcAft>
            </a:pPr>
            <a:r>
              <a:rPr sz="3350" b="1">
                <a:solidFill>
                  <a:srgbClr val="FFFFFF"/>
                </a:solidFill>
                <a:latin typeface="Arial"/>
              </a:rPr>
              <a:t>Effort against impact for the four open programs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854200" y="22606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082800" y="2463800"/>
            <a:ext cx="39243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A8B6B7"/>
                </a:solidFill>
                <a:latin typeface="Consolas"/>
              </a:rPr>
              <a:t>DO NOW</a:t>
            </a:r>
          </a:p>
        </p:txBody>
      </p:sp>
      <p:sp>
        <p:nvSpPr>
          <p:cNvPr id="6" name="Rectangle 5"/>
          <p:cNvSpPr/>
          <p:nvPr/>
        </p:nvSpPr>
        <p:spPr>
          <a:xfrm>
            <a:off x="2082800" y="2872232"/>
            <a:ext cx="39116" cy="39116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61616" y="2794000"/>
            <a:ext cx="37454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rial"/>
              </a:rPr>
              <a:t>Field Kit allocation rule</a:t>
            </a:r>
          </a:p>
        </p:txBody>
      </p:sp>
      <p:sp>
        <p:nvSpPr>
          <p:cNvPr id="8" name="Rectangle 7"/>
          <p:cNvSpPr/>
          <p:nvPr/>
        </p:nvSpPr>
        <p:spPr>
          <a:xfrm>
            <a:off x="2082800" y="3294380"/>
            <a:ext cx="39116" cy="39116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61616" y="3216148"/>
            <a:ext cx="37454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rial"/>
              </a:rPr>
              <a:t>Calibration reminder window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62700" y="22606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91300" y="2463800"/>
            <a:ext cx="39243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9FB4B6"/>
                </a:solidFill>
                <a:latin typeface="Consolas"/>
              </a:rPr>
              <a:t>PLAN CAREFULLY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91300" y="2872232"/>
            <a:ext cx="39116" cy="39116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70116" y="2794000"/>
            <a:ext cx="37454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rial"/>
              </a:rPr>
              <a:t>Regional stocking change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854200" y="40005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082800" y="4203700"/>
            <a:ext cx="39243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9FB4B6"/>
                </a:solidFill>
                <a:latin typeface="Consolas"/>
              </a:rPr>
              <a:t>FILL THE GAPS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82800" y="4612132"/>
            <a:ext cx="39116" cy="39116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261616" y="4533900"/>
            <a:ext cx="37454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rial"/>
              </a:rPr>
              <a:t>Training bundle pricing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62700" y="40005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91300" y="4203700"/>
            <a:ext cx="39243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9FB4B6"/>
                </a:solidFill>
                <a:latin typeface="Consolas"/>
              </a:rPr>
              <a:t>HOLD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91300" y="4612132"/>
            <a:ext cx="39116" cy="39116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70116" y="4533900"/>
            <a:ext cx="37454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FFFFFF"/>
                </a:solidFill>
                <a:latin typeface="Arial"/>
              </a:rPr>
              <a:t>Second assembly line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2260600"/>
            <a:ext cx="1016000" cy="38138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65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9FB4B6"/>
                </a:solidFill>
                <a:latin typeface="Consolas"/>
              </a:rPr>
              <a:t>IMPACT ON
THE QUARTER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54200" y="5740400"/>
            <a:ext cx="8890000" cy="2080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365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9FB4B6"/>
                </a:solidFill>
                <a:latin typeface="Consolas"/>
              </a:rPr>
              <a:t>EFFORT TO DELIVER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3705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8816"/>
              </a:lnSpc>
              <a:spcBef>
                <a:spcPts val="0"/>
              </a:spcBef>
              <a:spcAft>
                <a:spcPts val="0"/>
              </a:spcAft>
            </a:pPr>
            <a:r>
              <a:rPr sz="7600" b="1">
                <a:solidFill>
                  <a:srgbClr val="9FB4B6"/>
                </a:solidFill>
                <a:latin typeface="Arial"/>
              </a:rPr>
              <a:t>03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8295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336"/>
              </a:lnSpc>
              <a:spcBef>
                <a:spcPts val="0"/>
              </a:spcBef>
              <a:spcAft>
                <a:spcPts val="0"/>
              </a:spcAft>
            </a:pPr>
            <a:r>
              <a:rPr sz="4600" b="1">
                <a:solidFill>
                  <a:srgbClr val="FFFFFF"/>
                </a:solidFill>
                <a:latin typeface="Arial"/>
              </a:rPr>
              <a:t>Service and support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496564"/>
            <a:ext cx="6399276" cy="347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2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9FB4B6"/>
                </a:solidFill>
                <a:latin typeface="Arial"/>
              </a:rPr>
              <a:t>How the Atlas plans are performing against the promise.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SERVICE REQUEST PATH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Five steps from a request to a closed ticket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9000" y="2540000"/>
            <a:ext cx="159512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FF6B1C"/>
                </a:solidFill>
                <a:latin typeface="Consola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9000" y="2844800"/>
            <a:ext cx="1595120" cy="31521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00272C"/>
                </a:solidFill>
                <a:latin typeface="Arial"/>
              </a:rPr>
              <a:t>Intake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9000" y="3251200"/>
            <a:ext cx="1595120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Request arrives by
portal, phone, or the
partner queue.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744216" y="3619500"/>
            <a:ext cx="89408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890520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93720" y="2540000"/>
            <a:ext cx="159512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245D63"/>
                </a:solidFill>
                <a:latin typeface="Consola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3720" y="2844800"/>
            <a:ext cx="1595120" cy="31521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00272C"/>
                </a:solidFill>
                <a:latin typeface="Arial"/>
              </a:rPr>
              <a:t>Triage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93720" y="3251200"/>
            <a:ext cx="1595120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Sorted to parts,
calibration, or field
visit inside one hour.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948936" y="3619500"/>
            <a:ext cx="89408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95240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298440" y="2540000"/>
            <a:ext cx="159512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245D63"/>
                </a:solidFill>
                <a:latin typeface="Consola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98440" y="2844800"/>
            <a:ext cx="1595120" cy="31521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00272C"/>
                </a:solidFill>
                <a:latin typeface="Arial"/>
              </a:rPr>
              <a:t>Schedule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8440" y="3251200"/>
            <a:ext cx="1595120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Slot confirmed with
the site and the parts
hold is placed.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153656" y="3619500"/>
            <a:ext cx="89408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299959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03159" y="2540000"/>
            <a:ext cx="159512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245D63"/>
                </a:solidFill>
                <a:latin typeface="Consola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03159" y="2844800"/>
            <a:ext cx="1595120" cy="31521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00272C"/>
                </a:solidFill>
                <a:latin typeface="Arial"/>
              </a:rPr>
              <a:t>Service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03159" y="3251200"/>
            <a:ext cx="1595120" cy="9429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Work performed,
readings logged
against the unit
record.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358376" y="3619500"/>
            <a:ext cx="89408" cy="127000"/>
          </a:xfrm>
          <a:prstGeom prst="rightArrow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504680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07880" y="2540000"/>
            <a:ext cx="159512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245D63"/>
                </a:solidFill>
                <a:latin typeface="Consolas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07880" y="2844800"/>
            <a:ext cx="1595120" cy="31521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9"/>
              </a:lnSpc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00272C"/>
                </a:solidFill>
                <a:latin typeface="Arial"/>
              </a:rPr>
              <a:t>Close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07880" y="3251200"/>
            <a:ext cx="1595120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Report sent, next
calibration date set,
ticket closed.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5334000"/>
            <a:ext cx="8656320" cy="2931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Median path is 2.1 hours to first response and 3 business days to a closed calibration.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THIRD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What shipped and when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124200"/>
            <a:ext cx="9088120" cy="25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8580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692400"/>
            <a:ext cx="1986280" cy="2225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476467"/>
                </a:solidFill>
                <a:latin typeface="Consolas"/>
              </a:rPr>
              <a:t>JUL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403600"/>
            <a:ext cx="1986280" cy="2857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List price change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987800"/>
            <a:ext cx="1986280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New sheet effective,
partner notice sent 30 days
ahead.</a:t>
            </a:r>
          </a:p>
        </p:txBody>
      </p:sp>
      <p:sp>
        <p:nvSpPr>
          <p:cNvPr id="9" name="Oval 8"/>
          <p:cNvSpPr/>
          <p:nvPr/>
        </p:nvSpPr>
        <p:spPr>
          <a:xfrm>
            <a:off x="284988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849880" y="2692400"/>
            <a:ext cx="1986280" cy="2225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476467"/>
                </a:solidFill>
                <a:latin typeface="Consolas"/>
              </a:rPr>
              <a:t>JUL 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49880" y="3403600"/>
            <a:ext cx="1986280" cy="2857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Field Kit revision 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9880" y="3987800"/>
            <a:ext cx="1986280" cy="4921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Case latch and charger
change, no price change.</a:t>
            </a:r>
          </a:p>
        </p:txBody>
      </p:sp>
      <p:sp>
        <p:nvSpPr>
          <p:cNvPr id="13" name="Oval 12"/>
          <p:cNvSpPr/>
          <p:nvPr/>
        </p:nvSpPr>
        <p:spPr>
          <a:xfrm>
            <a:off x="501396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13960" y="2692400"/>
            <a:ext cx="1986280" cy="2225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476467"/>
                </a:solidFill>
                <a:latin typeface="Consolas"/>
              </a:rPr>
              <a:t>AUG 11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13960" y="3403600"/>
            <a:ext cx="1986280" cy="52197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Atlas Care Plus
tiering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13960" y="3987800"/>
            <a:ext cx="1986280" cy="4921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Response target moved to
4 business hours.</a:t>
            </a:r>
          </a:p>
        </p:txBody>
      </p:sp>
      <p:sp>
        <p:nvSpPr>
          <p:cNvPr id="17" name="Oval 16"/>
          <p:cNvSpPr/>
          <p:nvPr/>
        </p:nvSpPr>
        <p:spPr>
          <a:xfrm>
            <a:off x="717804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78040" y="2692400"/>
            <a:ext cx="1986280" cy="2225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476467"/>
                </a:solidFill>
                <a:latin typeface="Consolas"/>
              </a:rPr>
              <a:t>SEP 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78040" y="3403600"/>
            <a:ext cx="1986280" cy="52197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Partner portal
release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78040" y="3987800"/>
            <a:ext cx="1986280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Order status and
calibration due dates in one
view.</a:t>
            </a:r>
          </a:p>
        </p:txBody>
      </p:sp>
      <p:sp>
        <p:nvSpPr>
          <p:cNvPr id="21" name="Oval 20"/>
          <p:cNvSpPr/>
          <p:nvPr/>
        </p:nvSpPr>
        <p:spPr>
          <a:xfrm>
            <a:off x="9342120" y="3073400"/>
            <a:ext cx="127000" cy="1270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42120" y="2692400"/>
            <a:ext cx="1986280" cy="2225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FF6B1C"/>
                </a:solidFill>
                <a:latin typeface="Consolas"/>
              </a:rPr>
              <a:t>SEP 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42120" y="3403600"/>
            <a:ext cx="1986280" cy="2857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Quarter close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42120" y="3987800"/>
            <a:ext cx="1986280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2,140 units shipped,
backlog at 11 days for
Bench.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Four sections, thirty minutes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603756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22606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438400"/>
            <a:ext cx="76200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45D63"/>
                </a:solidFill>
                <a:latin typeface="Consola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1000" y="2400300"/>
            <a:ext cx="4977384" cy="3947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62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00272C"/>
                </a:solidFill>
                <a:latin typeface="Arial"/>
              </a:rPr>
              <a:t>Where the line stands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44792" y="2482596"/>
            <a:ext cx="4824984" cy="26746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Units, revenue, and mix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124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302000"/>
            <a:ext cx="76200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45D63"/>
                </a:solidFill>
                <a:latin typeface="Consola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1000" y="3263900"/>
            <a:ext cx="4977384" cy="3947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62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00272C"/>
                </a:solidFill>
                <a:latin typeface="Arial"/>
              </a:rPr>
              <a:t>What customers are doing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44792" y="3346196"/>
            <a:ext cx="4824984" cy="26746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Three buying patterns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9878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4165600"/>
            <a:ext cx="76200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45D63"/>
                </a:solidFill>
                <a:latin typeface="Consolas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1000" y="4127500"/>
            <a:ext cx="4977384" cy="3947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62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00272C"/>
                </a:solidFill>
                <a:latin typeface="Arial"/>
              </a:rPr>
              <a:t>Service and support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44792" y="4209796"/>
            <a:ext cx="4824984" cy="26746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Atlas plan performance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4851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5800" y="5029200"/>
            <a:ext cx="76200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245D63"/>
                </a:solidFill>
                <a:latin typeface="Consolas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51000" y="4991100"/>
            <a:ext cx="4977384" cy="3947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62"/>
              </a:lnSpc>
              <a:spcBef>
                <a:spcPts val="0"/>
              </a:spcBef>
              <a:spcAft>
                <a:spcPts val="0"/>
              </a:spcAft>
            </a:pPr>
            <a:r>
              <a:rPr sz="2100" b="1">
                <a:solidFill>
                  <a:srgbClr val="00272C"/>
                </a:solidFill>
                <a:latin typeface="Arial"/>
              </a:rPr>
              <a:t>What we are asking for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44792" y="5073396"/>
            <a:ext cx="4824984" cy="26746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Four decisions and a date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5867400"/>
            <a:ext cx="10820400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476467"/>
                </a:solidFill>
                <a:latin typeface="Arial"/>
              </a:rPr>
              <a:t>Questions are welcome at any point. The appendix holds the source tables.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READINESS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49593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90"/>
              </a:lnSpc>
              <a:spcBef>
                <a:spcPts val="0"/>
              </a:spcBef>
              <a:spcAft>
                <a:spcPts val="0"/>
              </a:spcAft>
            </a:pPr>
            <a:r>
              <a:rPr sz="2750" b="1">
                <a:solidFill>
                  <a:srgbClr val="00272C"/>
                </a:solidFill>
                <a:latin typeface="Arial"/>
              </a:rPr>
              <a:t>What is done and what is not, before the October decisions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49500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41400" y="2311400"/>
            <a:ext cx="4749800" cy="3093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Price sheet for October 1 approved and circulated.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1400" y="2671572"/>
            <a:ext cx="47498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114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3551766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41400" y="3513666"/>
            <a:ext cx="4749800" cy="57086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Calibration reminder window moved from 14 days to 30
days.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1400" y="4135331"/>
            <a:ext cx="47498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114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4754033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1400" y="4715933"/>
            <a:ext cx="4749800" cy="3093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Partner portal live for all 46 Northlight Group sites.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1400" y="5076105"/>
            <a:ext cx="47498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114">
                <a:solidFill>
                  <a:srgbClr val="476467"/>
                </a:solidFill>
                <a:latin typeface="Consolas"/>
              </a:rPr>
              <a:t>DONE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48400" y="2349500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04000" y="2311400"/>
            <a:ext cx="4749800" cy="57086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Field Kit allocation rule for constrained months, still in
draft.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4000" y="2933065"/>
            <a:ext cx="47498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114">
                <a:solidFill>
                  <a:srgbClr val="FF6B1C"/>
                </a:solidFill>
                <a:latin typeface="Consolas"/>
              </a:rPr>
              <a:t>OPEN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48400" y="3551766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04000" y="3513666"/>
            <a:ext cx="4749800" cy="57086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Regional stocking plan for the two regions that missed
the window.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4000" y="4135331"/>
            <a:ext cx="47498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114">
                <a:solidFill>
                  <a:srgbClr val="476467"/>
                </a:solidFill>
                <a:latin typeface="Consolas"/>
              </a:rPr>
              <a:t>OPEN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48400" y="4754033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04000" y="4715933"/>
            <a:ext cx="4749800" cy="57086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Training bundle pricing, waiting on the October cost
review.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04000" y="5337598"/>
            <a:ext cx="47498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114">
                <a:solidFill>
                  <a:srgbClr val="476467"/>
                </a:solidFill>
                <a:latin typeface="Consolas"/>
              </a:rPr>
              <a:t>OPEN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SUPPORT RESPONSE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What changed after the queue was split in July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11400"/>
            <a:ext cx="5118100" cy="3175000"/>
          </a:xfrm>
          <a:prstGeom prst="roundRect">
            <a:avLst>
              <a:gd name="adj" fmla="val 480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9800" y="2540000"/>
            <a:ext cx="46101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BEFORE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9800" y="2819400"/>
            <a:ext cx="4610100" cy="3708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0272C"/>
                </a:solidFill>
                <a:latin typeface="Arial"/>
              </a:rPr>
              <a:t>One queue, one target</a:t>
            </a:r>
          </a:p>
        </p:txBody>
      </p:sp>
      <p:sp>
        <p:nvSpPr>
          <p:cNvPr id="7" name="Rectangle 6"/>
          <p:cNvSpPr/>
          <p:nvPr/>
        </p:nvSpPr>
        <p:spPr>
          <a:xfrm>
            <a:off x="939800" y="3634232"/>
            <a:ext cx="39116" cy="39116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8616" y="3556000"/>
            <a:ext cx="44312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First response 6.4 hours on average</a:t>
            </a:r>
          </a:p>
        </p:txBody>
      </p:sp>
      <p:sp>
        <p:nvSpPr>
          <p:cNvPr id="9" name="Rectangle 8"/>
          <p:cNvSpPr/>
          <p:nvPr/>
        </p:nvSpPr>
        <p:spPr>
          <a:xfrm>
            <a:off x="939800" y="4056380"/>
            <a:ext cx="39116" cy="39116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18616" y="3978148"/>
            <a:ext cx="44312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31 percent of tickets reopened once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39800" y="4478528"/>
            <a:ext cx="39116" cy="39116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18616" y="4400296"/>
            <a:ext cx="44312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Calibration and parts shared a backlog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88100" y="2311400"/>
            <a:ext cx="5118100" cy="3175000"/>
          </a:xfrm>
          <a:prstGeom prst="roundRect">
            <a:avLst>
              <a:gd name="adj" fmla="val 4800"/>
            </a:avLst>
          </a:prstGeom>
          <a:solidFill>
            <a:srgbClr val="EDF3F3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42100" y="2540000"/>
            <a:ext cx="46101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FF6B1C"/>
                </a:solidFill>
                <a:latin typeface="Consolas"/>
              </a:rPr>
              <a:t>AFTER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42100" y="2819400"/>
            <a:ext cx="4610100" cy="3708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>
                <a:solidFill>
                  <a:srgbClr val="00272C"/>
                </a:solidFill>
                <a:latin typeface="Arial"/>
              </a:rPr>
              <a:t>Three queues, three targets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42100" y="3634232"/>
            <a:ext cx="39116" cy="39116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20916" y="3556000"/>
            <a:ext cx="44312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First response 2.1 hours on average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42100" y="4056380"/>
            <a:ext cx="39116" cy="39116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20916" y="3978148"/>
            <a:ext cx="44312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12 percent of tickets reopened once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42100" y="4478528"/>
            <a:ext cx="39116" cy="39116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20916" y="4400296"/>
            <a:ext cx="4431284" cy="2951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6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Calibration holds its own three day clock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932424" y="3810000"/>
            <a:ext cx="327152" cy="177800"/>
          </a:xfrm>
          <a:prstGeom prst="rightArrow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5740400"/>
            <a:ext cx="8656320" cy="2846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89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476467"/>
                </a:solidFill>
                <a:latin typeface="Arial"/>
              </a:rPr>
              <a:t>Same headcount. The change was routing, not staffing.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WHO YOU WILL BE WORKING WITH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Five people own this account end to end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" y="2565400"/>
            <a:ext cx="533400" cy="5334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717800"/>
            <a:ext cx="533400" cy="2595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Arial"/>
              </a:rPr>
              <a:t>DW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1564639" cy="2966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00272C"/>
                </a:solidFill>
                <a:latin typeface="Arial"/>
              </a:rPr>
              <a:t>Dana Whitfield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10000"/>
            <a:ext cx="1564639" cy="38671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6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CHIEF OPERATING
OFFICER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292600"/>
            <a:ext cx="1564639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Owns the quarterly
review and any
pricing exception.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85440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114040" y="2565400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14040" y="2717800"/>
            <a:ext cx="533400" cy="2595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Arial"/>
              </a:rPr>
              <a:t>JV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14040" y="3276600"/>
            <a:ext cx="1564639" cy="2966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00272C"/>
                </a:solidFill>
                <a:latin typeface="Arial"/>
              </a:rPr>
              <a:t>Jordan Vale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14040" y="3810000"/>
            <a:ext cx="1564639" cy="2106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6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ACCOUNT MANAGER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14040" y="4292600"/>
            <a:ext cx="1564639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First call for orders,
quotes, and
allocation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85080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5313680" y="2565400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13680" y="2717800"/>
            <a:ext cx="533400" cy="2595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Arial"/>
              </a:rPr>
              <a:t>AK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13680" y="3276600"/>
            <a:ext cx="1564639" cy="2966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00272C"/>
                </a:solidFill>
                <a:latin typeface="Arial"/>
              </a:rPr>
              <a:t>Avery Kellen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13680" y="3810000"/>
            <a:ext cx="1564639" cy="38671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6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CUSTOMER SUCCESS
LEAD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13680" y="4292600"/>
            <a:ext cx="1564639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Onboarding, training,
and the first ninety
days at a site.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284719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513319" y="2565400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513319" y="2717800"/>
            <a:ext cx="533400" cy="2595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Arial"/>
              </a:rPr>
              <a:t>MR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13319" y="3276600"/>
            <a:ext cx="1564639" cy="2966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00272C"/>
                </a:solidFill>
                <a:latin typeface="Arial"/>
              </a:rPr>
              <a:t>Morgan Reyes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13319" y="3810000"/>
            <a:ext cx="1564639" cy="2106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6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OPERATIONS LEAD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13319" y="4292600"/>
            <a:ext cx="1564639" cy="9429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Fulfillment,
calibration
scheduling, and field
visits.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484360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712960" y="2565400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712960" y="2717800"/>
            <a:ext cx="533400" cy="2595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FFFFFF"/>
                </a:solidFill>
                <a:latin typeface="Arial"/>
              </a:rPr>
              <a:t>ST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712960" y="3276600"/>
            <a:ext cx="1564639" cy="2966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00272C"/>
                </a:solidFill>
                <a:latin typeface="Arial"/>
              </a:rPr>
              <a:t>Sami Torres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12960" y="3810000"/>
            <a:ext cx="1564639" cy="2106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6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MARKETING LEAD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12960" y="4292600"/>
            <a:ext cx="1564639" cy="717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7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Co-branded material
and partner launch
support.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SERVICE ORGANIZATION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How escalation runs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97400" y="2108200"/>
            <a:ext cx="2997200" cy="711200"/>
          </a:xfrm>
          <a:prstGeom prst="roundRect">
            <a:avLst>
              <a:gd name="adj" fmla="val 17857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800600" y="2247900"/>
            <a:ext cx="259080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FFFFFF"/>
                </a:solidFill>
                <a:latin typeface="Arial"/>
              </a:rPr>
              <a:t>Dana Whitfield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00" y="2551430"/>
            <a:ext cx="25908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A8B6B7"/>
                </a:solidFill>
                <a:latin typeface="Consolas"/>
              </a:rPr>
              <a:t>CHIEF OPERATING OFFICER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650" y="2819400"/>
            <a:ext cx="12700" cy="254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91000" y="3073400"/>
            <a:ext cx="3810000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184650" y="3073400"/>
            <a:ext cx="12700" cy="254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692400" y="3327400"/>
            <a:ext cx="2997200" cy="660400"/>
          </a:xfrm>
          <a:prstGeom prst="roundRect">
            <a:avLst>
              <a:gd name="adj" fmla="val 1923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95600" y="3441700"/>
            <a:ext cx="2590800" cy="2595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00272C"/>
                </a:solidFill>
                <a:latin typeface="Arial"/>
              </a:rPr>
              <a:t>Morgan Reyes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95600" y="3726688"/>
            <a:ext cx="2590800" cy="1854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spc="100">
                <a:solidFill>
                  <a:srgbClr val="476467"/>
                </a:solidFill>
                <a:latin typeface="Consolas"/>
              </a:rPr>
              <a:t>OPERATIONS LEAD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94650" y="3073400"/>
            <a:ext cx="12700" cy="254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02400" y="3327400"/>
            <a:ext cx="2997200" cy="660400"/>
          </a:xfrm>
          <a:prstGeom prst="roundRect">
            <a:avLst>
              <a:gd name="adj" fmla="val 1923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05600" y="3441700"/>
            <a:ext cx="2590800" cy="25958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>
                <a:solidFill>
                  <a:srgbClr val="00272C"/>
                </a:solidFill>
                <a:latin typeface="Arial"/>
              </a:rPr>
              <a:t>Avery Kellen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05600" y="3726688"/>
            <a:ext cx="2590800" cy="1854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spc="100">
                <a:solidFill>
                  <a:srgbClr val="476467"/>
                </a:solidFill>
                <a:latin typeface="Consolas"/>
              </a:rPr>
              <a:t>CUSTOMER SUCCESS LEAD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84650" y="39878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94650" y="39878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971675" y="4267200"/>
            <a:ext cx="8248650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965325" y="42672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85800" y="4546600"/>
            <a:ext cx="2571750" cy="787400"/>
          </a:xfrm>
          <a:prstGeom prst="roundRect">
            <a:avLst>
              <a:gd name="adj" fmla="val 16129"/>
            </a:avLst>
          </a:prstGeom>
          <a:noFill/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3600" y="4699000"/>
            <a:ext cx="221615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00272C"/>
                </a:solidFill>
                <a:latin typeface="Arial"/>
              </a:rPr>
              <a:t>Calibration desk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3600" y="4990846"/>
            <a:ext cx="2216150" cy="1854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spc="100">
                <a:solidFill>
                  <a:srgbClr val="476467"/>
                </a:solidFill>
                <a:latin typeface="Consolas"/>
              </a:rPr>
              <a:t>3 TECHNICIANS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714875" y="42672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435350" y="4546600"/>
            <a:ext cx="2571750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13150" y="4699000"/>
            <a:ext cx="221615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00272C"/>
                </a:solidFill>
                <a:latin typeface="Arial"/>
              </a:rPr>
              <a:t>Field service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13150" y="4990846"/>
            <a:ext cx="2216150" cy="1854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spc="100">
                <a:solidFill>
                  <a:srgbClr val="476467"/>
                </a:solidFill>
                <a:latin typeface="Consolas"/>
              </a:rPr>
              <a:t>6 ENGINEERS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464425" y="42672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84900" y="4546600"/>
            <a:ext cx="2571750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62700" y="4699000"/>
            <a:ext cx="221615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00272C"/>
                </a:solidFill>
                <a:latin typeface="Arial"/>
              </a:rPr>
              <a:t>Onboarding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62700" y="4990846"/>
            <a:ext cx="2216150" cy="1854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spc="100">
                <a:solidFill>
                  <a:srgbClr val="476467"/>
                </a:solidFill>
                <a:latin typeface="Consolas"/>
              </a:rPr>
              <a:t>2 SPECIALISTS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213975" y="4267200"/>
            <a:ext cx="12700" cy="27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934450" y="4546600"/>
            <a:ext cx="2571750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112250" y="4699000"/>
            <a:ext cx="2216150" cy="2410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00272C"/>
                </a:solidFill>
                <a:latin typeface="Arial"/>
              </a:rPr>
              <a:t>Partner queue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12250" y="4990846"/>
            <a:ext cx="2216150" cy="1854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spc="100">
                <a:solidFill>
                  <a:srgbClr val="476467"/>
                </a:solidFill>
                <a:latin typeface="Consolas"/>
              </a:rPr>
              <a:t>2 COORDINATORS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" y="5562600"/>
            <a:ext cx="8656320" cy="277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46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476467"/>
                </a:solidFill>
                <a:latin typeface="Arial"/>
              </a:rPr>
              <a:t>Anything past 24 hours on a Pro unit escalates to the Operations Lead the same day.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A8B6B7"/>
                </a:solidFill>
                <a:latin typeface="Consolas"/>
              </a:rPr>
              <a:t>RISK TO NAME OUT LOUD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1114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Bench backlog is the one number moving the
wrong 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362200"/>
            <a:ext cx="7308087" cy="628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9FB4B6"/>
                </a:solidFill>
                <a:latin typeface="Arial"/>
              </a:rPr>
              <a:t>Bench backlog aged from 6 days in the second quarter to 11 days in the third. The
standard we publish is 5 business days.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168650"/>
            <a:ext cx="7308087" cy="628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9FB4B6"/>
                </a:solidFill>
                <a:latin typeface="Arial"/>
              </a:rPr>
              <a:t>The cause is a single machined housing with one qualified supplier. A second source
is nine weeks from first article approval.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975100"/>
            <a:ext cx="7308087" cy="628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9FB4B6"/>
                </a:solidFill>
                <a:latin typeface="Arial"/>
              </a:rPr>
              <a:t>If Bench demand holds at 460 units a quarter, the backlog clears in November. If it
grows past 500, it does not clear this year.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476488" y="2362200"/>
            <a:ext cx="3029712" cy="3530600"/>
          </a:xfrm>
          <a:prstGeom prst="roundRect">
            <a:avLst>
              <a:gd name="adj" fmla="val 5030"/>
            </a:avLst>
          </a:prstGeom>
          <a:solidFill>
            <a:srgbClr val="123F45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705088" y="2565400"/>
            <a:ext cx="5080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705088" y="2692400"/>
            <a:ext cx="2572512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A8B6B7"/>
                </a:solidFill>
                <a:latin typeface="Consolas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05088" y="3068320"/>
            <a:ext cx="2572512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10">
                <a:solidFill>
                  <a:srgbClr val="9FB4B6"/>
                </a:solidFill>
                <a:latin typeface="Consolas"/>
              </a:rPr>
              <a:t>BACKLOG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3297681"/>
            <a:ext cx="2572512" cy="3383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83"/>
              </a:lnSpc>
              <a:spcBef>
                <a:spcPts val="0"/>
              </a:spcBef>
              <a:spcAft>
                <a:spcPts val="0"/>
              </a:spcAft>
            </a:pPr>
            <a:r>
              <a:rPr sz="1850" b="1">
                <a:solidFill>
                  <a:srgbClr val="FFFFFF"/>
                </a:solidFill>
                <a:latin typeface="Arial"/>
              </a:rPr>
              <a:t>11 days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05088" y="3729990"/>
            <a:ext cx="2572512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10">
                <a:solidFill>
                  <a:srgbClr val="9FB4B6"/>
                </a:solidFill>
                <a:latin typeface="Consolas"/>
              </a:rPr>
              <a:t>STANDARD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05088" y="3959352"/>
            <a:ext cx="2572512" cy="3383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83"/>
              </a:lnSpc>
              <a:spcBef>
                <a:spcPts val="0"/>
              </a:spcBef>
              <a:spcAft>
                <a:spcPts val="0"/>
              </a:spcAft>
            </a:pPr>
            <a:r>
              <a:rPr sz="1850" b="1">
                <a:solidFill>
                  <a:srgbClr val="FFFFFF"/>
                </a:solidFill>
                <a:latin typeface="Arial"/>
              </a:rPr>
              <a:t>5 days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05088" y="4391660"/>
            <a:ext cx="2572512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10">
                <a:solidFill>
                  <a:srgbClr val="9FB4B6"/>
                </a:solidFill>
                <a:latin typeface="Consolas"/>
              </a:rPr>
              <a:t>SECOND SOURCE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05088" y="4621022"/>
            <a:ext cx="2572512" cy="3383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83"/>
              </a:lnSpc>
              <a:spcBef>
                <a:spcPts val="0"/>
              </a:spcBef>
              <a:spcAft>
                <a:spcPts val="0"/>
              </a:spcAft>
            </a:pPr>
            <a:r>
              <a:rPr sz="1850" b="1">
                <a:solidFill>
                  <a:srgbClr val="FFFFFF"/>
                </a:solidFill>
                <a:latin typeface="Arial"/>
              </a:rPr>
              <a:t>9 weeks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05088" y="5053330"/>
            <a:ext cx="2572512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10">
                <a:solidFill>
                  <a:srgbClr val="9FB4B6"/>
                </a:solidFill>
                <a:latin typeface="Consolas"/>
              </a:rPr>
              <a:t>CLEARS BY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5088" y="5282692"/>
            <a:ext cx="2572512" cy="33832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83"/>
              </a:lnSpc>
              <a:spcBef>
                <a:spcPts val="0"/>
              </a:spcBef>
              <a:spcAft>
                <a:spcPts val="0"/>
              </a:spcAft>
            </a:pPr>
            <a:r>
              <a:rPr sz="1850" b="1">
                <a:solidFill>
                  <a:srgbClr val="FFFFFF"/>
                </a:solidFill>
                <a:latin typeface="Arial"/>
              </a:rPr>
              <a:t>November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3705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8816"/>
              </a:lnSpc>
              <a:spcBef>
                <a:spcPts val="0"/>
              </a:spcBef>
              <a:spcAft>
                <a:spcPts val="0"/>
              </a:spcAft>
            </a:pPr>
            <a:r>
              <a:rPr sz="7600" b="1">
                <a:solidFill>
                  <a:srgbClr val="245D63"/>
                </a:solidFill>
                <a:latin typeface="Arial"/>
              </a:rPr>
              <a:t>04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8295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336"/>
              </a:lnSpc>
              <a:spcBef>
                <a:spcPts val="0"/>
              </a:spcBef>
              <a:spcAft>
                <a:spcPts val="0"/>
              </a:spcAft>
            </a:pPr>
            <a:r>
              <a:rPr sz="4600" b="1">
                <a:solidFill>
                  <a:srgbClr val="00272C"/>
                </a:solidFill>
                <a:latin typeface="Arial"/>
              </a:rPr>
              <a:t>What we are asking for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496564"/>
            <a:ext cx="6399276" cy="347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2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476467"/>
                </a:solidFill>
                <a:latin typeface="Arial"/>
              </a:rPr>
              <a:t>Four decisions, one date, and the price sheet behind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EFFECTIVE OCTOBER 1,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The price sheet behind the asks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09800"/>
            <a:ext cx="10820400" cy="1905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2324100"/>
            <a:ext cx="324612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Meridian Bench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40124" y="2349500"/>
            <a:ext cx="432816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Bench instrument, 12 month calibration interval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6488" y="2311400"/>
            <a:ext cx="1731264" cy="3522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00272C"/>
                </a:solidFill>
                <a:latin typeface="Arial"/>
              </a:rPr>
              <a:t>$4,850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15956" y="2374900"/>
            <a:ext cx="1190244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2696028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810328"/>
            <a:ext cx="324612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Meridian Pro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0124" y="2835728"/>
            <a:ext cx="432816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Multi-site instrument, 6 month calibration interval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6488" y="2797628"/>
            <a:ext cx="1731264" cy="3522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00272C"/>
                </a:solidFill>
                <a:latin typeface="Arial"/>
              </a:rPr>
              <a:t>$7,900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15956" y="2861128"/>
            <a:ext cx="1190244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3182257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3296557"/>
            <a:ext cx="324612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Meridian Field Kit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40124" y="3321957"/>
            <a:ext cx="432816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Portable kit, revision B case and charger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6488" y="3283857"/>
            <a:ext cx="1731264" cy="3522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FF6B1C"/>
                </a:solidFill>
                <a:latin typeface="Arial"/>
              </a:rPr>
              <a:t>$1,240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5956" y="3347357"/>
            <a:ext cx="1190244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EACH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668485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3782785"/>
            <a:ext cx="324612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Atlas Care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40124" y="3808185"/>
            <a:ext cx="432816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Standard plan, next business day response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76488" y="3770085"/>
            <a:ext cx="1731264" cy="3522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00272C"/>
                </a:solidFill>
                <a:latin typeface="Arial"/>
              </a:rPr>
              <a:t>$89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5956" y="3833585"/>
            <a:ext cx="1190244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PER MONTH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4154714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4269014"/>
            <a:ext cx="324612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Atlas Care Plus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40124" y="4294414"/>
            <a:ext cx="432816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Priority plan, 4 business hour response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76488" y="4256314"/>
            <a:ext cx="1731264" cy="3522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00272C"/>
                </a:solidFill>
                <a:latin typeface="Arial"/>
              </a:rPr>
              <a:t>$149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15956" y="4319814"/>
            <a:ext cx="1190244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PER MONTH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4640942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4755242"/>
            <a:ext cx="324612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Calibration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40124" y="4780642"/>
            <a:ext cx="432816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Per unit, 3 business day turnaround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76488" y="4742542"/>
            <a:ext cx="1731264" cy="3522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00272C"/>
                </a:solidFill>
                <a:latin typeface="Arial"/>
              </a:rPr>
              <a:t>$180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15956" y="4806042"/>
            <a:ext cx="1190244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PER UNIT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5127171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85800" y="5241471"/>
            <a:ext cx="324612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On-site training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40124" y="5266871"/>
            <a:ext cx="432816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476467"/>
                </a:solidFill>
                <a:latin typeface="Arial"/>
              </a:rPr>
              <a:t>Up to 8 attendees, travel billed at cost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76488" y="5228771"/>
            <a:ext cx="1731264" cy="35229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280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00272C"/>
                </a:solidFill>
                <a:latin typeface="Arial"/>
              </a:rPr>
              <a:t>$650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15956" y="5292271"/>
            <a:ext cx="1190244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PER DAY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85800" y="5613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85800" y="5791200"/>
            <a:ext cx="8656320" cy="24244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1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476467"/>
                </a:solidFill>
                <a:latin typeface="Arial"/>
              </a:rPr>
              <a:t>Partner pricing for Northlight Group sites is set in the partnership schedule and is not shown here.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NEXT THREE QUARTERS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What we are committing to, and 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2260600"/>
            <a:ext cx="30480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FF6B1C"/>
                </a:solidFill>
                <a:latin typeface="Consolas"/>
              </a:rPr>
              <a:t>Q4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7800" y="2260600"/>
            <a:ext cx="30480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Q1 2027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58200" y="2260600"/>
            <a:ext cx="30480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Q2 2027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5654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768600"/>
            <a:ext cx="121920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Supply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57400" y="2717800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22500" y="2870200"/>
            <a:ext cx="2717800" cy="50520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Second housing source at first
article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57800" y="2717800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22900" y="2870200"/>
            <a:ext cx="2717800" cy="2740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Bench backlog back to 5 days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58200" y="2717800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23300" y="2870200"/>
            <a:ext cx="2717800" cy="2740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Regional stocking in all six regions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3666066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3869266"/>
            <a:ext cx="121920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Service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57400" y="3818466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22500" y="3970866"/>
            <a:ext cx="2717800" cy="50520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Calibration slots published 60 days
out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257800" y="3818466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22900" y="3970866"/>
            <a:ext cx="2717800" cy="2740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Field visit scheduling in the portal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458200" y="3818466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23300" y="3970866"/>
            <a:ext cx="2717800" cy="2740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Unit history export for partners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4766733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4969933"/>
            <a:ext cx="1219200" cy="27813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>
                <a:solidFill>
                  <a:srgbClr val="00272C"/>
                </a:solidFill>
                <a:latin typeface="Arial"/>
              </a:rPr>
              <a:t>Commercial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57400" y="4919133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22500" y="5071533"/>
            <a:ext cx="2717800" cy="2740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Training bundle pricing published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257800" y="4919133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22900" y="5071533"/>
            <a:ext cx="2717800" cy="2740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Annual plan option for Atlas Care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458200" y="4919133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623300" y="5071533"/>
            <a:ext cx="2717800" cy="50520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00272C"/>
                </a:solidFill>
                <a:latin typeface="Arial"/>
              </a:rPr>
              <a:t>Partner price sheet on a fixed
calendar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COVERAGE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Six service regions, two of them behind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6708648" cy="3378200"/>
          </a:xfrm>
          <a:prstGeom prst="roundRect">
            <a:avLst>
              <a:gd name="adj" fmla="val 4511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803908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22016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040124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158232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276340" y="2438400"/>
            <a:ext cx="12700" cy="3073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38200" y="3130550"/>
            <a:ext cx="6403848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38200" y="3975100"/>
            <a:ext cx="6403848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38200" y="4819650"/>
            <a:ext cx="6403848" cy="127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5283200"/>
            <a:ext cx="6251448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MAP PLACEHOLDER</a:t>
            </a:r>
          </a:p>
        </p:txBody>
      </p:sp>
      <p:sp>
        <p:nvSpPr>
          <p:cNvPr id="14" name="Oval 13"/>
          <p:cNvSpPr/>
          <p:nvPr/>
        </p:nvSpPr>
        <p:spPr>
          <a:xfrm>
            <a:off x="7775448" y="2374900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04048" y="2286000"/>
            <a:ext cx="2308352" cy="277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00272C"/>
                </a:solidFill>
                <a:latin typeface="Arial"/>
              </a:rPr>
              <a:t>Northeast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15600" y="2327452"/>
            <a:ext cx="990600" cy="2179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476467"/>
                </a:solidFill>
                <a:latin typeface="Consolas"/>
              </a:rPr>
              <a:t>9 sites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5448" y="2734733"/>
            <a:ext cx="373075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775448" y="2937933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04048" y="2849033"/>
            <a:ext cx="2308352" cy="277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00272C"/>
                </a:solidFill>
                <a:latin typeface="Arial"/>
              </a:rPr>
              <a:t>Southeast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0" y="2890486"/>
            <a:ext cx="990600" cy="2179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476467"/>
                </a:solidFill>
                <a:latin typeface="Consolas"/>
              </a:rPr>
              <a:t>14 sites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5448" y="3297766"/>
            <a:ext cx="373075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775448" y="3500966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04048" y="3412066"/>
            <a:ext cx="2308352" cy="277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00272C"/>
                </a:solidFill>
                <a:latin typeface="Arial"/>
              </a:rPr>
              <a:t>Midwest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0" y="3453519"/>
            <a:ext cx="990600" cy="2179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476467"/>
                </a:solidFill>
                <a:latin typeface="Consolas"/>
              </a:rPr>
              <a:t>7 sites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75448" y="3860800"/>
            <a:ext cx="373075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775448" y="4064000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04048" y="3975100"/>
            <a:ext cx="2308352" cy="277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00272C"/>
                </a:solidFill>
                <a:latin typeface="Arial"/>
              </a:rPr>
              <a:t>South Central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5600" y="4016552"/>
            <a:ext cx="990600" cy="2179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476467"/>
                </a:solidFill>
                <a:latin typeface="Consolas"/>
              </a:rPr>
              <a:t>6 sites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775448" y="4423833"/>
            <a:ext cx="373075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775448" y="4627033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04048" y="4538133"/>
            <a:ext cx="2308352" cy="277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00272C"/>
                </a:solidFill>
                <a:latin typeface="Arial"/>
              </a:rPr>
              <a:t>Mountain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515600" y="4579586"/>
            <a:ext cx="990600" cy="2179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476467"/>
                </a:solidFill>
                <a:latin typeface="Consolas"/>
              </a:rPr>
              <a:t>4 sites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775448" y="4986866"/>
            <a:ext cx="3730752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7775448" y="5190066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004048" y="5101166"/>
            <a:ext cx="2308352" cy="277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00272C"/>
                </a:solidFill>
                <a:latin typeface="Arial"/>
              </a:rPr>
              <a:t>Pacific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515600" y="5142619"/>
            <a:ext cx="990600" cy="2179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43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476467"/>
                </a:solidFill>
                <a:latin typeface="Consolas"/>
              </a:rPr>
              <a:t>6 sites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5800" y="5816600"/>
            <a:ext cx="6708648" cy="2213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70"/>
              </a:lnSpc>
              <a:spcBef>
                <a:spcPts val="0"/>
              </a:spcBef>
              <a:spcAft>
                <a:spcPts val="0"/>
              </a:spcAft>
            </a:pPr>
            <a:r>
              <a:rPr sz="1050" b="0">
                <a:solidFill>
                  <a:srgbClr val="476467"/>
                </a:solidFill>
                <a:latin typeface="Arial"/>
              </a:rPr>
              <a:t>Region outlines are a placeholder. The live version draws from the fulfillment ledger.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Meridian Field Kit, revision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6492240" cy="3327400"/>
          </a:xfrm>
          <a:prstGeom prst="roundRect">
            <a:avLst>
              <a:gd name="adj" fmla="val 458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 rot="2700000">
            <a:off x="3919220" y="2540000"/>
            <a:ext cx="25400" cy="281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 rot="18900000">
            <a:off x="3919220" y="2540000"/>
            <a:ext cx="25400" cy="2819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941320" y="3759200"/>
            <a:ext cx="1981200" cy="38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41320" y="3873500"/>
            <a:ext cx="198120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IMAGE SLOT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765800"/>
            <a:ext cx="6492240" cy="23190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4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476467"/>
                </a:solidFill>
                <a:latin typeface="Arial"/>
              </a:rPr>
              <a:t>Placeholder frame. The generator drops in the approved product photograph when one is supplied.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09840" y="2336800"/>
            <a:ext cx="6096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09840" y="2590800"/>
            <a:ext cx="3896360" cy="9488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sz="1550" b="0">
                <a:solidFill>
                  <a:srgbClr val="00272C"/>
                </a:solidFill>
                <a:latin typeface="Arial"/>
              </a:rPr>
              <a:t>Revision B changed the case latch and the
charger. Neither change moved the price or
the lead time.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09840" y="3768216"/>
            <a:ext cx="3896360" cy="39484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18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IMAGE SLOT: 6.2 IN BY 3.4 IN, 300 DPI
MINIMUM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37058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8816"/>
              </a:lnSpc>
              <a:spcBef>
                <a:spcPts val="0"/>
              </a:spcBef>
              <a:spcAft>
                <a:spcPts val="0"/>
              </a:spcAft>
            </a:pPr>
            <a:r>
              <a:rPr sz="7600" b="1">
                <a:solidFill>
                  <a:srgbClr val="9FB4B6"/>
                </a:solidFill>
                <a:latin typeface="Arial"/>
              </a:rPr>
              <a:t>01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8295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336"/>
              </a:lnSpc>
              <a:spcBef>
                <a:spcPts val="0"/>
              </a:spcBef>
              <a:spcAft>
                <a:spcPts val="0"/>
              </a:spcAft>
            </a:pPr>
            <a:r>
              <a:rPr sz="4600" b="1">
                <a:solidFill>
                  <a:srgbClr val="FFFFFF"/>
                </a:solidFill>
                <a:latin typeface="Arial"/>
              </a:rPr>
              <a:t>Where the line stands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496564"/>
            <a:ext cx="6399276" cy="347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2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9FB4B6"/>
                </a:solidFill>
                <a:latin typeface="Arial"/>
              </a:rPr>
              <a:t>Units, revenue, and the mix that moved this quarter.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219200" y="1905000"/>
            <a:ext cx="10058400" cy="2346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36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68">
                <a:solidFill>
                  <a:srgbClr val="A8B6B7"/>
                </a:solidFill>
                <a:latin typeface="Consolas"/>
              </a:rPr>
              <a:t>THE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2336800"/>
            <a:ext cx="9956800" cy="167106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916"/>
              </a:lnSpc>
              <a:spcBef>
                <a:spcPts val="0"/>
              </a:spcBef>
              <a:spcAft>
                <a:spcPts val="0"/>
              </a:spcAft>
            </a:pPr>
            <a:r>
              <a:rPr sz="5100" b="1">
                <a:solidFill>
                  <a:srgbClr val="FFFFFF"/>
                </a:solidFill>
                <a:latin typeface="Arial"/>
              </a:rPr>
              <a:t>Approve the Field Kit allocation
rule before October 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200" y="4312666"/>
            <a:ext cx="6770624" cy="3691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65"/>
              </a:lnSpc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9FB4B6"/>
                </a:solidFill>
                <a:latin typeface="Arial"/>
              </a:rPr>
              <a:t>Everything else on the list can wait a quarter. This one cannot.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A8B6B7"/>
                </a:solidFill>
                <a:latin typeface="Consolas"/>
              </a:rPr>
              <a:t>NEXT STEPS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Four decisions, one owner 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368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85800" y="2590800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90600" y="2501900"/>
            <a:ext cx="6059424" cy="3619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Approve the Field Kit allocation rule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94448" y="2570327"/>
            <a:ext cx="2596896" cy="25755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89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9FB4B6"/>
                </a:solidFill>
                <a:latin typeface="Arial"/>
              </a:rPr>
              <a:t>Dana Whitfield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07752" y="2584145"/>
            <a:ext cx="1298448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FF6B1C"/>
                </a:solidFill>
                <a:latin typeface="Consolas"/>
              </a:rPr>
              <a:t>OCT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2131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685800" y="346710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0600" y="3378200"/>
            <a:ext cx="6059424" cy="3619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Sign off the regional stocking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94448" y="3446627"/>
            <a:ext cx="2596896" cy="25755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89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9FB4B6"/>
                </a:solidFill>
                <a:latin typeface="Arial"/>
              </a:rPr>
              <a:t>Morgan Reyes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07752" y="3460445"/>
            <a:ext cx="1298448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9FB4B6"/>
                </a:solidFill>
                <a:latin typeface="Consolas"/>
              </a:rPr>
              <a:t>OCT 15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0894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85800" y="434340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90600" y="4254500"/>
            <a:ext cx="6059424" cy="3619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Confirm the training bundle price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4448" y="4322927"/>
            <a:ext cx="2596896" cy="25755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89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9FB4B6"/>
                </a:solidFill>
                <a:latin typeface="Arial"/>
              </a:rPr>
              <a:t>Sami Torres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07752" y="4336745"/>
            <a:ext cx="1298448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9FB4B6"/>
                </a:solidFill>
                <a:latin typeface="Consolas"/>
              </a:rPr>
              <a:t>OCT 22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49657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85800" y="521970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90600" y="5130800"/>
            <a:ext cx="6059424" cy="3619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56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Set the next review date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94448" y="5199227"/>
            <a:ext cx="2596896" cy="25755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89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9FB4B6"/>
                </a:solidFill>
                <a:latin typeface="Arial"/>
              </a:rPr>
              <a:t>Jordan Vale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07752" y="5213045"/>
            <a:ext cx="1298448" cy="2377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60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20">
                <a:solidFill>
                  <a:srgbClr val="9FB4B6"/>
                </a:solidFill>
                <a:latin typeface="Consolas"/>
              </a:rPr>
              <a:t>OCT 31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641600"/>
            <a:ext cx="10820400" cy="2346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36"/>
              </a:lnSpc>
              <a:spcBef>
                <a:spcPts val="0"/>
              </a:spcBef>
              <a:spcAft>
                <a:spcPts val="0"/>
              </a:spcAft>
            </a:pPr>
            <a:r>
              <a:rPr sz="1200" b="0" spc="168">
                <a:solidFill>
                  <a:srgbClr val="A8B6B7"/>
                </a:solidFill>
                <a:latin typeface="Consolas"/>
              </a:rPr>
              <a:t>APPENDIX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997200"/>
            <a:ext cx="9144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3276600"/>
            <a:ext cx="7574280" cy="7934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104"/>
              </a:lnSpc>
              <a:spcBef>
                <a:spcPts val="0"/>
              </a:spcBef>
              <a:spcAft>
                <a:spcPts val="0"/>
              </a:spcAft>
            </a:pPr>
            <a:r>
              <a:rPr sz="4400" b="1">
                <a:solidFill>
                  <a:srgbClr val="FFFFFF"/>
                </a:solidFill>
                <a:latin typeface="Arial"/>
              </a:rPr>
              <a:t>Source tables and detail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298696"/>
            <a:ext cx="6059424" cy="6019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75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9FB4B6"/>
                </a:solidFill>
                <a:latin typeface="Arial"/>
              </a:rPr>
              <a:t>Everything from here forward is reference. Nothing in the appendix
changes a number in the body.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A8B6B7"/>
                </a:solidFill>
                <a:latin typeface="Consolas"/>
              </a:rPr>
              <a:t>CONTACT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Where to send the next question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3454400" cy="2260600"/>
          </a:xfrm>
          <a:prstGeom prst="roundRect">
            <a:avLst>
              <a:gd name="adj" fmla="val 6741"/>
            </a:avLst>
          </a:prstGeom>
          <a:solidFill>
            <a:srgbClr val="0B3A40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9800" y="2565400"/>
            <a:ext cx="2946400" cy="347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42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Jordan Vale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9800" y="2963672"/>
            <a:ext cx="2946400" cy="2080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65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9FB4B6"/>
                </a:solidFill>
                <a:latin typeface="Consolas"/>
              </a:rPr>
              <a:t>ACCOUNT MANAGER</a:t>
            </a:r>
          </a:p>
        </p:txBody>
      </p:sp>
      <p:sp>
        <p:nvSpPr>
          <p:cNvPr id="7" name="Rectangle 6"/>
          <p:cNvSpPr/>
          <p:nvPr/>
        </p:nvSpPr>
        <p:spPr>
          <a:xfrm>
            <a:off x="939800" y="3298698"/>
            <a:ext cx="2946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9800" y="3425698"/>
            <a:ext cx="2946400" cy="2352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3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FFFFFF"/>
                </a:solidFill>
                <a:latin typeface="Arial"/>
              </a:rPr>
              <a:t>jordan.vale@apexinstruments.example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9800" y="3737102"/>
            <a:ext cx="294640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9FB4B6"/>
                </a:solidFill>
                <a:latin typeface="Consolas"/>
              </a:rPr>
              <a:t>(555) 010-0100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8800" y="2336800"/>
            <a:ext cx="3454400" cy="2260600"/>
          </a:xfrm>
          <a:prstGeom prst="roundRect">
            <a:avLst>
              <a:gd name="adj" fmla="val 6741"/>
            </a:avLst>
          </a:prstGeom>
          <a:solidFill>
            <a:srgbClr val="0B3A40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22800" y="2565400"/>
            <a:ext cx="2946400" cy="347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42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Avery Kellen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2800" y="2963672"/>
            <a:ext cx="2946400" cy="2080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65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9FB4B6"/>
                </a:solidFill>
                <a:latin typeface="Consolas"/>
              </a:rPr>
              <a:t>CUSTOMER SUCCESS LEAD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22800" y="3298698"/>
            <a:ext cx="2946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22800" y="3425698"/>
            <a:ext cx="2946400" cy="2352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3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FFFFFF"/>
                </a:solidFill>
                <a:latin typeface="Arial"/>
              </a:rPr>
              <a:t>avery.kellen@apexinstruments.example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22800" y="3737102"/>
            <a:ext cx="294640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9FB4B6"/>
                </a:solidFill>
                <a:latin typeface="Consolas"/>
              </a:rPr>
              <a:t>(555) 010-0142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51800" y="2336800"/>
            <a:ext cx="3454400" cy="2260600"/>
          </a:xfrm>
          <a:prstGeom prst="roundRect">
            <a:avLst>
              <a:gd name="adj" fmla="val 6741"/>
            </a:avLst>
          </a:prstGeom>
          <a:solidFill>
            <a:srgbClr val="0B3A40"/>
          </a:solidFill>
          <a:ln w="12700">
            <a:solidFill>
              <a:srgbClr val="1E5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05800" y="2565400"/>
            <a:ext cx="2946400" cy="3474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42"/>
              </a:lnSpc>
              <a:spcBef>
                <a:spcPts val="0"/>
              </a:spcBef>
              <a:spcAft>
                <a:spcPts val="0"/>
              </a:spcAft>
            </a:pPr>
            <a:r>
              <a:rPr sz="1900" b="1">
                <a:solidFill>
                  <a:srgbClr val="FFFFFF"/>
                </a:solidFill>
                <a:latin typeface="Arial"/>
              </a:rPr>
              <a:t>Morgan Reyes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05800" y="2963672"/>
            <a:ext cx="2946400" cy="20802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65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9FB4B6"/>
                </a:solidFill>
                <a:latin typeface="Consolas"/>
              </a:rPr>
              <a:t>OPERATIONS LEAD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05800" y="3298698"/>
            <a:ext cx="2946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05800" y="3425698"/>
            <a:ext cx="2946400" cy="23520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53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FFFFFF"/>
                </a:solidFill>
                <a:latin typeface="Arial"/>
              </a:rPr>
              <a:t>morgan.reyes@apexinstruments.example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05800" y="3737102"/>
            <a:ext cx="2946400" cy="2476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5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9FB4B6"/>
                </a:solidFill>
                <a:latin typeface="Consolas"/>
              </a:rPr>
              <a:t>(555) 010-0177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49276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5105400"/>
            <a:ext cx="6492240" cy="2740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9FB4B6"/>
                </a:solidFill>
                <a:latin typeface="Arial"/>
              </a:rPr>
              <a:t>400 Meridian Way, Suite 200, Tampa, FL 33602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78040" y="5105400"/>
            <a:ext cx="4328160" cy="2740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FFFFFF"/>
                </a:solidFill>
                <a:latin typeface="Consolas"/>
              </a:rPr>
              <a:t>apexinstruments.example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33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939800"/>
            <a:ext cx="10820400" cy="22491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72"/>
              </a:lnSpc>
              <a:spcBef>
                <a:spcPts val="0"/>
              </a:spcBef>
              <a:spcAft>
                <a:spcPts val="0"/>
              </a:spcAft>
            </a:pPr>
            <a:r>
              <a:rPr sz="1150" b="0" spc="138">
                <a:solidFill>
                  <a:srgbClr val="A8B6B7"/>
                </a:solidFill>
                <a:latin typeface="Consolas"/>
              </a:rPr>
              <a:t>UNITS SHIPPED, Q3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73200"/>
            <a:ext cx="3701288" cy="20198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991"/>
              </a:lnSpc>
              <a:spcBef>
                <a:spcPts val="0"/>
              </a:spcBef>
              <a:spcAft>
                <a:spcPts val="0"/>
              </a:spcAft>
            </a:pPr>
            <a:r>
              <a:rPr sz="11200" b="1">
                <a:solidFill>
                  <a:srgbClr val="FFFFFF"/>
                </a:solidFill>
                <a:latin typeface="Arial"/>
              </a:rPr>
              <a:t>2,140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15688" y="2580843"/>
            <a:ext cx="2540000" cy="3606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20"/>
              </a:lnSpc>
              <a:spcBef>
                <a:spcPts val="0"/>
              </a:spcBef>
              <a:spcAft>
                <a:spcPts val="0"/>
              </a:spcAft>
            </a:pPr>
            <a:r>
              <a:rPr sz="2000" b="0" spc="200">
                <a:solidFill>
                  <a:srgbClr val="FF6B1C"/>
                </a:solidFill>
                <a:latin typeface="Consolas"/>
              </a:rPr>
              <a:t>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721607"/>
            <a:ext cx="757428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3950207"/>
            <a:ext cx="6708648" cy="8915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172"/>
              </a:lnSpc>
              <a:spcBef>
                <a:spcPts val="0"/>
              </a:spcBef>
              <a:spcAft>
                <a:spcPts val="0"/>
              </a:spcAft>
            </a:pPr>
            <a:r>
              <a:rPr sz="2600" b="1">
                <a:solidFill>
                  <a:srgbClr val="FFFFFF"/>
                </a:solidFill>
                <a:latin typeface="Arial"/>
              </a:rPr>
              <a:t>Shipments grew 13.9 percent over the
second quarter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4994147"/>
            <a:ext cx="6708648" cy="60198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75"/>
              </a:lnSpc>
              <a:spcBef>
                <a:spcPts val="0"/>
              </a:spcBef>
              <a:spcAft>
                <a:spcPts val="0"/>
              </a:spcAft>
            </a:pPr>
            <a:r>
              <a:rPr sz="1500" b="0">
                <a:solidFill>
                  <a:srgbClr val="9FB4B6"/>
                </a:solidFill>
                <a:latin typeface="Arial"/>
              </a:rPr>
              <a:t>Field Kit carried most of the growth. Bench and Pro both grew, but slower
than the quarter before.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27264" y="3950207"/>
            <a:ext cx="3678936" cy="23190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40"/>
              </a:lnSpc>
              <a:spcBef>
                <a:spcPts val="0"/>
              </a:spcBef>
              <a:spcAft>
                <a:spcPts val="0"/>
              </a:spcAft>
            </a:pPr>
            <a:r>
              <a:rPr sz="1100" b="0">
                <a:solidFill>
                  <a:srgbClr val="9FB4B6"/>
                </a:solidFill>
                <a:latin typeface="Consolas"/>
              </a:rPr>
              <a:t>Source: fulfillment ledger, September 30,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QUARTER AT A GLANCE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Four numbers that set up the rest of this deck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571750" cy="1926717"/>
          </a:xfrm>
          <a:prstGeom prst="roundRect">
            <a:avLst>
              <a:gd name="adj" fmla="val 790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590800"/>
            <a:ext cx="2114550" cy="7213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640"/>
              </a:lnSpc>
              <a:spcBef>
                <a:spcPts val="0"/>
              </a:spcBef>
              <a:spcAft>
                <a:spcPts val="0"/>
              </a:spcAft>
            </a:pPr>
            <a:r>
              <a:rPr sz="4000" b="1">
                <a:solidFill>
                  <a:srgbClr val="FF6B1C"/>
                </a:solidFill>
                <a:latin typeface="Arial"/>
              </a:rPr>
              <a:t>2,140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13760"/>
            <a:ext cx="2114550" cy="26746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00272C"/>
                </a:solidFill>
                <a:latin typeface="Arial"/>
              </a:rPr>
              <a:t>Units shipped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833622"/>
            <a:ext cx="2114550" cy="2012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12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UP 13.9 PCT VS Q2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35350" y="2336800"/>
            <a:ext cx="2571750" cy="1926717"/>
          </a:xfrm>
          <a:prstGeom prst="roundRect">
            <a:avLst>
              <a:gd name="adj" fmla="val 790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63950" y="2590800"/>
            <a:ext cx="2114550" cy="7213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640"/>
              </a:lnSpc>
              <a:spcBef>
                <a:spcPts val="0"/>
              </a:spcBef>
              <a:spcAft>
                <a:spcPts val="0"/>
              </a:spcAft>
            </a:pPr>
            <a:r>
              <a:rPr sz="4000" b="1">
                <a:solidFill>
                  <a:srgbClr val="00272C"/>
                </a:solidFill>
                <a:latin typeface="Arial"/>
              </a:rPr>
              <a:t>$9.42M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63950" y="3413760"/>
            <a:ext cx="2114550" cy="26746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00272C"/>
                </a:solidFill>
                <a:latin typeface="Arial"/>
              </a:rPr>
              <a:t>Revenue recognized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3950" y="3833622"/>
            <a:ext cx="2114550" cy="2012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12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UP 1.2 PCT VS Q2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84900" y="2336800"/>
            <a:ext cx="2571750" cy="1926717"/>
          </a:xfrm>
          <a:prstGeom prst="roundRect">
            <a:avLst>
              <a:gd name="adj" fmla="val 790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13500" y="2590800"/>
            <a:ext cx="2114550" cy="7213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640"/>
              </a:lnSpc>
              <a:spcBef>
                <a:spcPts val="0"/>
              </a:spcBef>
              <a:spcAft>
                <a:spcPts val="0"/>
              </a:spcAft>
            </a:pPr>
            <a:r>
              <a:rPr sz="4000" b="1">
                <a:solidFill>
                  <a:srgbClr val="00272C"/>
                </a:solidFill>
                <a:latin typeface="Arial"/>
              </a:rPr>
              <a:t>61%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3500" y="3413760"/>
            <a:ext cx="2114550" cy="26746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00272C"/>
                </a:solidFill>
                <a:latin typeface="Arial"/>
              </a:rPr>
              <a:t>Atlas Care attach rate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3500" y="3833622"/>
            <a:ext cx="2114550" cy="2012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12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UP 6 POINTS VS Q2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34450" y="2336800"/>
            <a:ext cx="2571750" cy="1926717"/>
          </a:xfrm>
          <a:prstGeom prst="roundRect">
            <a:avLst>
              <a:gd name="adj" fmla="val 7909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63050" y="2590800"/>
            <a:ext cx="2114550" cy="7213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640"/>
              </a:lnSpc>
              <a:spcBef>
                <a:spcPts val="0"/>
              </a:spcBef>
              <a:spcAft>
                <a:spcPts val="0"/>
              </a:spcAft>
            </a:pPr>
            <a:r>
              <a:rPr sz="4000" b="1">
                <a:solidFill>
                  <a:srgbClr val="00272C"/>
                </a:solidFill>
                <a:latin typeface="Arial"/>
              </a:rPr>
              <a:t>2.1 hrs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63050" y="3413760"/>
            <a:ext cx="2114550" cy="26746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55"/>
              </a:lnSpc>
              <a:spcBef>
                <a:spcPts val="0"/>
              </a:spcBef>
              <a:spcAft>
                <a:spcPts val="0"/>
              </a:spcAft>
            </a:pPr>
            <a:r>
              <a:rPr sz="1350" b="0">
                <a:solidFill>
                  <a:srgbClr val="00272C"/>
                </a:solidFill>
                <a:latin typeface="Arial"/>
              </a:rPr>
              <a:t>First support response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63050" y="3833622"/>
            <a:ext cx="2114550" cy="2012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12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05">
                <a:solidFill>
                  <a:srgbClr val="476467"/>
                </a:solidFill>
                <a:latin typeface="Consolas"/>
              </a:rPr>
              <a:t>DOWN FROM 6.4 HRS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4568317"/>
            <a:ext cx="8007096" cy="30403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00" b="0">
                <a:solidFill>
                  <a:srgbClr val="476467"/>
                </a:solidFill>
                <a:latin typeface="Arial"/>
              </a:rPr>
              <a:t>Revenue grew slower than units because the mix moved toward the Field Kit at $1,240.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UNITS BY 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114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Field Kit volume is now larger
than Bench and Pro combined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63280" y="2260600"/>
            <a:ext cx="283972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3280" y="2514600"/>
            <a:ext cx="2839720" cy="83235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Field Kit was 63 percent of units
and 18 percent of hardware
revenue.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READ OF THE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13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944"/>
              </a:lnSpc>
              <a:spcBef>
                <a:spcPts val="0"/>
              </a:spcBef>
              <a:spcAft>
                <a:spcPts val="0"/>
              </a:spcAft>
            </a:pPr>
            <a:r>
              <a:rPr sz="3400" b="1">
                <a:solidFill>
                  <a:srgbClr val="00272C"/>
                </a:solidFill>
                <a:latin typeface="Arial"/>
              </a:rPr>
              <a:t>What moved, and what it cost us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603756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2311400"/>
            <a:ext cx="5245100" cy="254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514600"/>
            <a:ext cx="5245100" cy="4135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00272C"/>
                </a:solidFill>
                <a:latin typeface="Arial"/>
              </a:rPr>
              <a:t>What moved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3230626"/>
            <a:ext cx="40513" cy="4051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6013" y="3149600"/>
            <a:ext cx="5064887" cy="56349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476467"/>
                </a:solidFill>
                <a:latin typeface="Arial"/>
              </a:rPr>
              <a:t>Field Kit shipments rose 13.9 percent on partner site
expansion.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921125"/>
            <a:ext cx="40513" cy="4051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6013" y="3840099"/>
            <a:ext cx="5064887" cy="56349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476467"/>
                </a:solidFill>
                <a:latin typeface="Arial"/>
              </a:rPr>
              <a:t>Atlas Care attach reached 61 percent of new hardware
orders.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4611624"/>
            <a:ext cx="40513" cy="4051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6013" y="4530598"/>
            <a:ext cx="5064887" cy="3056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476467"/>
                </a:solidFill>
                <a:latin typeface="Arial"/>
              </a:rPr>
              <a:t>Calibration bookings held at three business days end to end.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61100" y="2311400"/>
            <a:ext cx="5245100" cy="25400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61100" y="2514600"/>
            <a:ext cx="5245100" cy="4135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84"/>
              </a:lnSpc>
              <a:spcBef>
                <a:spcPts val="0"/>
              </a:spcBef>
              <a:spcAft>
                <a:spcPts val="0"/>
              </a:spcAft>
            </a:pPr>
            <a:r>
              <a:rPr sz="2200" b="1">
                <a:solidFill>
                  <a:srgbClr val="00272C"/>
                </a:solidFill>
                <a:latin typeface="Arial"/>
              </a:rPr>
              <a:t>What it cost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61100" y="3230626"/>
            <a:ext cx="40513" cy="4051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41313" y="3149600"/>
            <a:ext cx="5064887" cy="56349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476467"/>
                </a:solidFill>
                <a:latin typeface="Arial"/>
              </a:rPr>
              <a:t>Average order value fell to $2,918 from $3,206 in the second
quarter.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61100" y="3921125"/>
            <a:ext cx="40513" cy="4051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41313" y="3840099"/>
            <a:ext cx="5064887" cy="3056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476467"/>
                </a:solidFill>
                <a:latin typeface="Arial"/>
              </a:rPr>
              <a:t>Bench backlog aged to 11 days against a 5 day standard.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61100" y="4353814"/>
            <a:ext cx="40513" cy="4051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41313" y="4272788"/>
            <a:ext cx="5064887" cy="3056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0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476467"/>
                </a:solidFill>
                <a:latin typeface="Arial"/>
              </a:rPr>
              <a:t>Two of six regions missed the priority shipping window twice.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2491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72"/>
              </a:lnSpc>
              <a:spcBef>
                <a:spcPts val="0"/>
              </a:spcBef>
              <a:spcAft>
                <a:spcPts val="0"/>
              </a:spcAft>
            </a:pPr>
            <a:r>
              <a:rPr sz="1150" b="0" spc="138">
                <a:solidFill>
                  <a:srgbClr val="A8B6B7"/>
                </a:solidFill>
                <a:latin typeface="Consolas"/>
              </a:rPr>
              <a:t>THE SHORT VERSION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212344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192"/>
              </a:lnSpc>
              <a:spcBef>
                <a:spcPts val="0"/>
              </a:spcBef>
              <a:spcAft>
                <a:spcPts val="0"/>
              </a:spcAft>
            </a:pPr>
            <a:r>
              <a:rPr sz="4400" b="1">
                <a:solidFill>
                  <a:srgbClr val="FFFFFF"/>
                </a:solidFill>
                <a:latin typeface="Arial"/>
              </a:rPr>
              <a:t>The Field Kit carried the quarter,
and it changed the shape of the
business while it did.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130040"/>
            <a:ext cx="6708648" cy="6421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20"/>
              </a:lnSpc>
              <a:spcBef>
                <a:spcPts val="0"/>
              </a:spcBef>
              <a:spcAft>
                <a:spcPts val="0"/>
              </a:spcAft>
            </a:pPr>
            <a:r>
              <a:rPr sz="1600" b="0">
                <a:solidFill>
                  <a:srgbClr val="9FB4B6"/>
                </a:solidFill>
                <a:latin typeface="Arial"/>
              </a:rPr>
              <a:t>More units, smaller orders, and a service line that now matters to the
number.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1E5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9FB4B6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9FB4B6"/>
                </a:solidFill>
                <a:latin typeface="Consola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039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spc="132">
                <a:solidFill>
                  <a:srgbClr val="245D63"/>
                </a:solidFill>
                <a:latin typeface="Consolas"/>
              </a:rPr>
              <a:t>REVENUE BY MONTH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0157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596"/>
              </a:lnSpc>
              <a:spcBef>
                <a:spcPts val="0"/>
              </a:spcBef>
              <a:spcAft>
                <a:spcPts val="0"/>
              </a:spcAft>
            </a:pPr>
            <a:r>
              <a:rPr sz="3100" b="1">
                <a:solidFill>
                  <a:srgbClr val="00272C"/>
                </a:solidFill>
                <a:latin typeface="Arial"/>
              </a:rPr>
              <a:t>Nine straight months above $2.7M,
with a July dip after the price change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DEE3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63280" y="2260600"/>
            <a:ext cx="2839720" cy="1946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6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spc="126">
                <a:solidFill>
                  <a:srgbClr val="476467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3280" y="2514600"/>
            <a:ext cx="2839720" cy="83235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9"/>
              </a:lnSpc>
              <a:spcBef>
                <a:spcPts val="0"/>
              </a:spcBef>
              <a:spcAft>
                <a:spcPts val="0"/>
              </a:spcAft>
            </a:pPr>
            <a:r>
              <a:rPr sz="1450" b="0">
                <a:solidFill>
                  <a:srgbClr val="00272C"/>
                </a:solidFill>
                <a:latin typeface="Arial"/>
              </a:rPr>
              <a:t>July fell 3.8 percent after the July
1 list change, then recovered
inside two months.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DEE3E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 spc="95">
                <a:solidFill>
                  <a:srgbClr val="476467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761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140"/>
              </a:lnSpc>
              <a:spcBef>
                <a:spcPts val="0"/>
              </a:spcBef>
              <a:spcAft>
                <a:spcPts val="0"/>
              </a:spcAft>
            </a:pPr>
            <a:r>
              <a:rPr sz="950" b="0">
                <a:solidFill>
                  <a:srgbClr val="476467"/>
                </a:solidFill>
                <a:latin typeface="Consola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