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promise: this is not a strategy engagement. It is an installation.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companies have bought AI. Very few have installed it. Licenses and pilots are activity, not capability.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stalled rollout I have seen fails in one of these two ways. Both land on the desk of whoever has to send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efforts overinvest in one layer. The value is in the connection, and adoption is the layer that decides whether the rest was worth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request runs the same seven steps. Especially the quick ones — that is where trust is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named parts. Apex Instruments is an illustrative example, not a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eleven steps every installation follows, in order, because each step is the input the next one consumes.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numbers from systems running today, not projections.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handed over is browsable and owned by the company. This is the answer to lock-in.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the diagnostic conversation. It costs nothing and usually earns its time either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image" Target="../media/image-9-4.sv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72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600" y="838200"/>
            <a:ext cx="4000500" cy="801588"/>
          </a:xfrm>
          <a:prstGeom prst="rect">
            <a:avLst/>
          </a:prstGeom>
        </p:spPr>
      </p:pic>
      <p:pic>
        <p:nvPicPr>
          <p:cNvPr id="3"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793861" y="847725"/>
            <a:ext cx="171450" cy="171450"/>
          </a:xfrm>
          <a:prstGeom prst="rect">
            <a:avLst/>
          </a:prstGeom>
        </p:spPr>
      </p:pic>
      <p:sp>
        <p:nvSpPr>
          <p:cNvPr id="4" name="Text 0"/>
          <p:cNvSpPr/>
          <p:nvPr/>
        </p:nvSpPr>
        <p:spPr>
          <a:xfrm>
            <a:off x="13098661" y="809625"/>
            <a:ext cx="4324701"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A9C6C4"/>
                </a:solidFill>
                <a:latin typeface="IBM Plex Mono" pitchFamily="34" charset="0"/>
                <a:ea typeface="IBM Plex Mono" pitchFamily="34" charset="-122"/>
                <a:cs typeface="IBM Plex Mono" pitchFamily="34" charset="-120"/>
              </a:rPr>
              <a:t>STRATEGY · SYSTEMS · ADOPTION</a:t>
            </a:r>
            <a:endParaRPr lang="en-US" sz="1500" dirty="0"/>
          </a:p>
        </p:txBody>
      </p:sp>
      <p:sp>
        <p:nvSpPr>
          <p:cNvPr id="5" name="Text 1"/>
          <p:cNvSpPr/>
          <p:nvPr/>
        </p:nvSpPr>
        <p:spPr>
          <a:xfrm>
            <a:off x="990600" y="3071366"/>
            <a:ext cx="15506700"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b="1" spc="297" kern="0" dirty="0">
                <a:solidFill>
                  <a:srgbClr val="A9C6C4"/>
                </a:solidFill>
                <a:latin typeface="IBM Plex Mono" pitchFamily="34" charset="0"/>
                <a:ea typeface="IBM Plex Mono" pitchFamily="34" charset="-122"/>
                <a:cs typeface="IBM Plex Mono" pitchFamily="34" charset="-120"/>
              </a:rPr>
              <a:t>THE COMPANY OS</a:t>
            </a:r>
            <a:endParaRPr lang="en-US" sz="1650" dirty="0"/>
          </a:p>
        </p:txBody>
      </p:sp>
      <p:sp>
        <p:nvSpPr>
          <p:cNvPr id="6" name="Text 2"/>
          <p:cNvSpPr/>
          <p:nvPr/>
        </p:nvSpPr>
        <p:spPr>
          <a:xfrm>
            <a:off x="990600" y="3604766"/>
            <a:ext cx="14519910" cy="2602706"/>
          </a:xfrm>
          <a:prstGeom prst="rect">
            <a:avLst/>
          </a:prstGeom>
          <a:noFill/>
          <a:ln/>
        </p:spPr>
        <p:txBody>
          <a:bodyPr wrap="square" lIns="25400" tIns="25400" rIns="25400" bIns="25400" rtlCol="0" anchor="t">
            <a:normAutofit/>
          </a:bodyPr>
          <a:lstStyle/>
          <a:p>
            <a:pPr algn="l" indent="0" marL="0">
              <a:lnSpc>
                <a:spcPct val="93500"/>
              </a:lnSpc>
              <a:buNone/>
            </a:pPr>
            <a:r>
              <a:rPr lang="en-US" sz="9900" b="1" spc="-445" kern="0" dirty="0">
                <a:solidFill>
                  <a:srgbClr val="F4F7F7"/>
                </a:solidFill>
                <a:latin typeface="Archivo" pitchFamily="34" charset="0"/>
                <a:ea typeface="Archivo" pitchFamily="34" charset="-122"/>
                <a:cs typeface="Archivo" pitchFamily="34" charset="-120"/>
              </a:rPr>
              <a:t>AI installed in how your company </a:t>
            </a:r>
            <a:pPr algn="l" indent="0" marL="0">
              <a:lnSpc>
                <a:spcPct val="93500"/>
              </a:lnSpc>
              <a:buNone/>
            </a:pPr>
            <a:r>
              <a:rPr lang="en-US" sz="9900" b="1" spc="-445" kern="0" dirty="0">
                <a:solidFill>
                  <a:srgbClr val="FF6B1C"/>
                </a:solidFill>
                <a:latin typeface="Archivo" pitchFamily="34" charset="0"/>
                <a:ea typeface="Archivo" pitchFamily="34" charset="-122"/>
                <a:cs typeface="Archivo" pitchFamily="34" charset="-120"/>
              </a:rPr>
              <a:t>operates.</a:t>
            </a:r>
            <a:endParaRPr lang="en-US" sz="9900" dirty="0"/>
          </a:p>
        </p:txBody>
      </p:sp>
      <p:sp>
        <p:nvSpPr>
          <p:cNvPr id="7" name="Text 3"/>
          <p:cNvSpPr/>
          <p:nvPr/>
        </p:nvSpPr>
        <p:spPr>
          <a:xfrm>
            <a:off x="990600" y="6588472"/>
            <a:ext cx="9810750" cy="923925"/>
          </a:xfrm>
          <a:prstGeom prst="rect">
            <a:avLst/>
          </a:prstGeom>
          <a:noFill/>
          <a:ln/>
        </p:spPr>
        <p:txBody>
          <a:bodyPr wrap="square" lIns="25400" tIns="25400" rIns="25400" bIns="25400" rtlCol="0" anchor="t">
            <a:normAutofit/>
          </a:bodyPr>
          <a:lstStyle/>
          <a:p>
            <a:pPr algn="l" indent="0" marL="0">
              <a:lnSpc>
                <a:spcPct val="119231"/>
              </a:lnSpc>
              <a:buNone/>
            </a:pPr>
            <a:r>
              <a:rPr lang="en-US" sz="2250" dirty="0">
                <a:solidFill>
                  <a:srgbClr val="B8C9CB"/>
                </a:solidFill>
                <a:latin typeface="IBM Plex Sans" pitchFamily="34" charset="0"/>
                <a:ea typeface="IBM Plex Sans" pitchFamily="34" charset="-122"/>
                <a:cs typeface="IBM Plex Sans" pitchFamily="34" charset="-120"/>
              </a:rPr>
              <a:t>Not licenses. Not experiments. The knowledge, the rules, the workflows and the habits that make AI part of the way the company works.</a:t>
            </a:r>
            <a:endParaRPr lang="en-US" sz="2250" dirty="0"/>
          </a:p>
        </p:txBody>
      </p:sp>
      <p:sp>
        <p:nvSpPr>
          <p:cNvPr id="8" name="Shape 4"/>
          <p:cNvSpPr/>
          <p:nvPr/>
        </p:nvSpPr>
        <p:spPr>
          <a:xfrm>
            <a:off x="990600" y="8905875"/>
            <a:ext cx="16306800" cy="9525"/>
          </a:xfrm>
          <a:prstGeom prst="rect">
            <a:avLst/>
          </a:prstGeom>
          <a:solidFill>
            <a:srgbClr val="FFFFFF">
              <a:alpha val="15000"/>
            </a:srgbClr>
          </a:solidFill>
          <a:ln/>
        </p:spPr>
      </p:sp>
      <p:sp>
        <p:nvSpPr>
          <p:cNvPr id="9" name="Text 5"/>
          <p:cNvSpPr/>
          <p:nvPr/>
        </p:nvSpPr>
        <p:spPr>
          <a:xfrm>
            <a:off x="990600" y="9258300"/>
            <a:ext cx="1508760"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8FB0B3"/>
                </a:solidFill>
                <a:latin typeface="IBM Plex Mono" pitchFamily="34" charset="0"/>
                <a:ea typeface="IBM Plex Mono" pitchFamily="34" charset="-122"/>
                <a:cs typeface="IBM Plex Mono" pitchFamily="34" charset="-120"/>
              </a:rPr>
              <a:t>DJ Von Frank</a:t>
            </a:r>
            <a:endParaRPr lang="en-US" sz="1500" dirty="0"/>
          </a:p>
        </p:txBody>
      </p:sp>
      <p:sp>
        <p:nvSpPr>
          <p:cNvPr id="10" name="Text 6"/>
          <p:cNvSpPr/>
          <p:nvPr/>
        </p:nvSpPr>
        <p:spPr>
          <a:xfrm>
            <a:off x="14782800" y="9258300"/>
            <a:ext cx="2766060"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contact@djvonfrank.com</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1668810"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245D63"/>
                </a:solidFill>
                <a:latin typeface="IBM Plex Mono" pitchFamily="34" charset="0"/>
                <a:ea typeface="IBM Plex Mono" pitchFamily="34" charset="-122"/>
                <a:cs typeface="IBM Plex Mono" pitchFamily="34" charset="-120"/>
              </a:rPr>
              <a:t>THE PROBLEM</a:t>
            </a:r>
            <a:endParaRPr lang="en-US" sz="1500" dirty="0"/>
          </a:p>
        </p:txBody>
      </p:sp>
      <p:sp>
        <p:nvSpPr>
          <p:cNvPr id="4" name="Text 1"/>
          <p:cNvSpPr/>
          <p:nvPr/>
        </p:nvSpPr>
        <p:spPr>
          <a:xfrm>
            <a:off x="990600" y="2783235"/>
            <a:ext cx="8364584" cy="1758255"/>
          </a:xfrm>
          <a:prstGeom prst="rect">
            <a:avLst/>
          </a:prstGeom>
          <a:noFill/>
          <a:ln/>
        </p:spPr>
        <p:txBody>
          <a:bodyPr wrap="square" lIns="25400" tIns="25400" rIns="25400" bIns="25400" rtlCol="0" anchor="t">
            <a:normAutofit/>
          </a:bodyPr>
          <a:lstStyle/>
          <a:p>
            <a:pPr algn="l" indent="0" marL="0">
              <a:lnSpc>
                <a:spcPct val="96064"/>
              </a:lnSpc>
              <a:buNone/>
            </a:pPr>
            <a:r>
              <a:rPr lang="en-US" sz="6450" b="1" spc="-258" kern="0" dirty="0">
                <a:solidFill>
                  <a:srgbClr val="00272C"/>
                </a:solidFill>
                <a:latin typeface="Archivo" pitchFamily="34" charset="0"/>
                <a:ea typeface="Archivo" pitchFamily="34" charset="-122"/>
                <a:cs typeface="Archivo" pitchFamily="34" charset="-120"/>
              </a:rPr>
              <a:t>The model is usually not the problem.</a:t>
            </a:r>
            <a:endParaRPr lang="en-US" sz="6450" dirty="0"/>
          </a:p>
        </p:txBody>
      </p:sp>
      <p:sp>
        <p:nvSpPr>
          <p:cNvPr id="5" name="Text 2"/>
          <p:cNvSpPr/>
          <p:nvPr/>
        </p:nvSpPr>
        <p:spPr>
          <a:xfrm>
            <a:off x="990600" y="4846290"/>
            <a:ext cx="8364584" cy="1318171"/>
          </a:xfrm>
          <a:prstGeom prst="rect">
            <a:avLst/>
          </a:prstGeom>
          <a:noFill/>
          <a:ln/>
        </p:spPr>
        <p:txBody>
          <a:bodyPr wrap="square" lIns="25400" tIns="25400" rIns="25400" bIns="25400" rtlCol="0" anchor="t">
            <a:normAutofit/>
          </a:bodyPr>
          <a:lstStyle/>
          <a:p>
            <a:pPr algn="l" indent="0" marL="0">
              <a:lnSpc>
                <a:spcPct val="121081"/>
              </a:lnSpc>
              <a:buNone/>
            </a:pPr>
            <a:r>
              <a:rPr lang="en-US" sz="2100" dirty="0">
                <a:solidFill>
                  <a:srgbClr val="476367"/>
                </a:solidFill>
                <a:latin typeface="IBM Plex Sans" pitchFamily="34" charset="0"/>
                <a:ea typeface="IBM Plex Sans" pitchFamily="34" charset="-122"/>
                <a:cs typeface="IBM Plex Sans" pitchFamily="34" charset="-120"/>
              </a:rPr>
              <a:t>Buy the software, tell everyone to use it, and mistake experimentation for transformation. The model may be capable. The system around it is missing.</a:t>
            </a:r>
            <a:endParaRPr lang="en-US" sz="2100" dirty="0"/>
          </a:p>
        </p:txBody>
      </p:sp>
      <p:sp>
        <p:nvSpPr>
          <p:cNvPr id="6" name="Text 3"/>
          <p:cNvSpPr/>
          <p:nvPr/>
        </p:nvSpPr>
        <p:spPr>
          <a:xfrm>
            <a:off x="990600" y="6393061"/>
            <a:ext cx="8364584" cy="891480"/>
          </a:xfrm>
          <a:prstGeom prst="rect">
            <a:avLst/>
          </a:prstGeom>
          <a:noFill/>
          <a:ln/>
        </p:spPr>
        <p:txBody>
          <a:bodyPr wrap="square" lIns="25400" tIns="25400" rIns="25400" bIns="25400" rtlCol="0" anchor="t">
            <a:normAutofit/>
          </a:bodyPr>
          <a:lstStyle/>
          <a:p>
            <a:pPr algn="l" indent="0" marL="0">
              <a:lnSpc>
                <a:spcPct val="121081"/>
              </a:lnSpc>
              <a:buNone/>
            </a:pPr>
            <a:r>
              <a:rPr lang="en-US" sz="2100" dirty="0">
                <a:solidFill>
                  <a:srgbClr val="476367"/>
                </a:solidFill>
                <a:latin typeface="IBM Plex Sans" pitchFamily="34" charset="0"/>
                <a:ea typeface="IBM Plex Sans" pitchFamily="34" charset="-122"/>
                <a:cs typeface="IBM Plex Sans" pitchFamily="34" charset="-120"/>
              </a:rPr>
              <a:t>Two years in, the company has spend and stories. What it does not have is a job it can now do that it could not do before.</a:t>
            </a:r>
            <a:endParaRPr lang="en-US" sz="2100" dirty="0"/>
          </a:p>
        </p:txBody>
      </p:sp>
      <p:sp>
        <p:nvSpPr>
          <p:cNvPr id="7" name="Shape 4"/>
          <p:cNvSpPr/>
          <p:nvPr/>
        </p:nvSpPr>
        <p:spPr>
          <a:xfrm>
            <a:off x="9949755" y="2373362"/>
            <a:ext cx="7347496" cy="5283101"/>
          </a:xfrm>
          <a:prstGeom prst="roundRect">
            <a:avLst>
              <a:gd name="adj" fmla="val 3245"/>
            </a:avLst>
          </a:prstGeom>
          <a:solidFill>
            <a:srgbClr val="FFFFFF"/>
          </a:solidFill>
          <a:ln w="9525">
            <a:solidFill>
              <a:srgbClr val="D6DFE0"/>
            </a:solidFill>
            <a:prstDash val="solid"/>
          </a:ln>
        </p:spPr>
      </p:sp>
      <p:sp>
        <p:nvSpPr>
          <p:cNvPr id="8" name="Text 5"/>
          <p:cNvSpPr/>
          <p:nvPr/>
        </p:nvSpPr>
        <p:spPr>
          <a:xfrm>
            <a:off x="10454580" y="2840087"/>
            <a:ext cx="6971630"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b="1" spc="189" kern="0" dirty="0">
                <a:solidFill>
                  <a:srgbClr val="245D63"/>
                </a:solidFill>
                <a:latin typeface="IBM Plex Mono" pitchFamily="34" charset="0"/>
                <a:ea typeface="IBM Plex Mono" pitchFamily="34" charset="-122"/>
                <a:cs typeface="IBM Plex Mono" pitchFamily="34" charset="-120"/>
              </a:rPr>
              <a:t>TWO YEARS OF AI, ITEMISED</a:t>
            </a:r>
            <a:endParaRPr lang="en-US" sz="1350" dirty="0"/>
          </a:p>
        </p:txBody>
      </p:sp>
      <p:sp>
        <p:nvSpPr>
          <p:cNvPr id="9" name="Shape 6"/>
          <p:cNvSpPr/>
          <p:nvPr/>
        </p:nvSpPr>
        <p:spPr>
          <a:xfrm>
            <a:off x="10454580" y="4120158"/>
            <a:ext cx="6337846" cy="9525"/>
          </a:xfrm>
          <a:prstGeom prst="rect">
            <a:avLst/>
          </a:prstGeom>
          <a:solidFill>
            <a:srgbClr val="EDF2F3"/>
          </a:solidFill>
          <a:ln/>
        </p:spPr>
      </p:sp>
      <p:sp>
        <p:nvSpPr>
          <p:cNvPr id="10" name="Text 7"/>
          <p:cNvSpPr/>
          <p:nvPr/>
        </p:nvSpPr>
        <p:spPr>
          <a:xfrm>
            <a:off x="10454580" y="3592562"/>
            <a:ext cx="609600" cy="285750"/>
          </a:xfrm>
          <a:prstGeom prst="rect">
            <a:avLst/>
          </a:prstGeom>
          <a:noFill/>
          <a:ln/>
        </p:spPr>
        <p:txBody>
          <a:bodyPr wrap="square" lIns="25400" tIns="25400" rIns="25400" bIns="25400" rtlCol="0" anchor="t">
            <a:normAutofit/>
          </a:bodyPr>
          <a:lstStyle/>
          <a:p>
            <a:pPr algn="l" indent="0" marL="0">
              <a:lnSpc>
                <a:spcPct val="76471"/>
              </a:lnSpc>
              <a:buNone/>
            </a:pPr>
            <a:r>
              <a:rPr lang="en-US" sz="1950" dirty="0">
                <a:solidFill>
                  <a:srgbClr val="245D63"/>
                </a:solidFill>
                <a:latin typeface="IBM Plex Mono" pitchFamily="34" charset="0"/>
                <a:ea typeface="IBM Plex Mono" pitchFamily="34" charset="-122"/>
                <a:cs typeface="IBM Plex Mono" pitchFamily="34" charset="-120"/>
              </a:rPr>
              <a:t>✓</a:t>
            </a:r>
            <a:endParaRPr lang="en-US" sz="1950" dirty="0"/>
          </a:p>
        </p:txBody>
      </p:sp>
      <p:sp>
        <p:nvSpPr>
          <p:cNvPr id="11" name="Text 8"/>
          <p:cNvSpPr/>
          <p:nvPr/>
        </p:nvSpPr>
        <p:spPr>
          <a:xfrm>
            <a:off x="11178480" y="3544937"/>
            <a:ext cx="6175340" cy="384721"/>
          </a:xfrm>
          <a:prstGeom prst="rect">
            <a:avLst/>
          </a:prstGeom>
          <a:noFill/>
          <a:ln/>
        </p:spPr>
        <p:txBody>
          <a:bodyPr wrap="square" lIns="25400" tIns="25400" rIns="25400" bIns="25400" rtlCol="0" anchor="t">
            <a:normAutofit/>
          </a:bodyPr>
          <a:lstStyle/>
          <a:p>
            <a:pPr algn="l" indent="0" marL="0">
              <a:lnSpc>
                <a:spcPct val="107059"/>
              </a:lnSpc>
              <a:buNone/>
            </a:pPr>
            <a:r>
              <a:rPr lang="en-US" sz="1950" dirty="0">
                <a:solidFill>
                  <a:srgbClr val="00272C"/>
                </a:solidFill>
                <a:latin typeface="IBM Plex Sans" pitchFamily="34" charset="0"/>
                <a:ea typeface="IBM Plex Sans" pitchFamily="34" charset="-122"/>
                <a:cs typeface="IBM Plex Sans" pitchFamily="34" charset="-120"/>
              </a:rPr>
              <a:t>Seats licensed across the company</a:t>
            </a:r>
            <a:endParaRPr lang="en-US" sz="1950" dirty="0"/>
          </a:p>
        </p:txBody>
      </p:sp>
      <p:sp>
        <p:nvSpPr>
          <p:cNvPr id="12" name="Shape 9"/>
          <p:cNvSpPr/>
          <p:nvPr/>
        </p:nvSpPr>
        <p:spPr>
          <a:xfrm>
            <a:off x="10454580" y="4933504"/>
            <a:ext cx="6337846" cy="9525"/>
          </a:xfrm>
          <a:prstGeom prst="rect">
            <a:avLst/>
          </a:prstGeom>
          <a:solidFill>
            <a:srgbClr val="EDF2F3"/>
          </a:solidFill>
          <a:ln/>
        </p:spPr>
      </p:sp>
      <p:sp>
        <p:nvSpPr>
          <p:cNvPr id="13" name="Text 10"/>
          <p:cNvSpPr/>
          <p:nvPr/>
        </p:nvSpPr>
        <p:spPr>
          <a:xfrm>
            <a:off x="10454580" y="4405908"/>
            <a:ext cx="609600" cy="285750"/>
          </a:xfrm>
          <a:prstGeom prst="rect">
            <a:avLst/>
          </a:prstGeom>
          <a:noFill/>
          <a:ln/>
        </p:spPr>
        <p:txBody>
          <a:bodyPr wrap="square" lIns="25400" tIns="25400" rIns="25400" bIns="25400" rtlCol="0" anchor="t">
            <a:normAutofit/>
          </a:bodyPr>
          <a:lstStyle/>
          <a:p>
            <a:pPr algn="l" indent="0" marL="0">
              <a:lnSpc>
                <a:spcPct val="76471"/>
              </a:lnSpc>
              <a:buNone/>
            </a:pPr>
            <a:r>
              <a:rPr lang="en-US" sz="1950" dirty="0">
                <a:solidFill>
                  <a:srgbClr val="245D63"/>
                </a:solidFill>
                <a:latin typeface="IBM Plex Mono" pitchFamily="34" charset="0"/>
                <a:ea typeface="IBM Plex Mono" pitchFamily="34" charset="-122"/>
                <a:cs typeface="IBM Plex Mono" pitchFamily="34" charset="-120"/>
              </a:rPr>
              <a:t>✓</a:t>
            </a:r>
            <a:endParaRPr lang="en-US" sz="1950" dirty="0"/>
          </a:p>
        </p:txBody>
      </p:sp>
      <p:sp>
        <p:nvSpPr>
          <p:cNvPr id="14" name="Text 11"/>
          <p:cNvSpPr/>
          <p:nvPr/>
        </p:nvSpPr>
        <p:spPr>
          <a:xfrm>
            <a:off x="11178480" y="4358283"/>
            <a:ext cx="6175340" cy="384721"/>
          </a:xfrm>
          <a:prstGeom prst="rect">
            <a:avLst/>
          </a:prstGeom>
          <a:noFill/>
          <a:ln/>
        </p:spPr>
        <p:txBody>
          <a:bodyPr wrap="square" lIns="25400" tIns="25400" rIns="25400" bIns="25400" rtlCol="0" anchor="t">
            <a:normAutofit/>
          </a:bodyPr>
          <a:lstStyle/>
          <a:p>
            <a:pPr algn="l" indent="0" marL="0">
              <a:lnSpc>
                <a:spcPct val="107059"/>
              </a:lnSpc>
              <a:buNone/>
            </a:pPr>
            <a:r>
              <a:rPr lang="en-US" sz="1950" dirty="0">
                <a:solidFill>
                  <a:srgbClr val="00272C"/>
                </a:solidFill>
                <a:latin typeface="IBM Plex Sans" pitchFamily="34" charset="0"/>
                <a:ea typeface="IBM Plex Sans" pitchFamily="34" charset="-122"/>
                <a:cs typeface="IBM Plex Sans" pitchFamily="34" charset="-120"/>
              </a:rPr>
              <a:t>Pilots run in three departments</a:t>
            </a:r>
            <a:endParaRPr lang="en-US" sz="1950" dirty="0"/>
          </a:p>
        </p:txBody>
      </p:sp>
      <p:sp>
        <p:nvSpPr>
          <p:cNvPr id="15" name="Shape 12"/>
          <p:cNvSpPr/>
          <p:nvPr/>
        </p:nvSpPr>
        <p:spPr>
          <a:xfrm>
            <a:off x="10454580" y="5746849"/>
            <a:ext cx="6337846" cy="9525"/>
          </a:xfrm>
          <a:prstGeom prst="rect">
            <a:avLst/>
          </a:prstGeom>
          <a:solidFill>
            <a:srgbClr val="EDF2F3"/>
          </a:solidFill>
          <a:ln/>
        </p:spPr>
      </p:sp>
      <p:sp>
        <p:nvSpPr>
          <p:cNvPr id="16" name="Text 13"/>
          <p:cNvSpPr/>
          <p:nvPr/>
        </p:nvSpPr>
        <p:spPr>
          <a:xfrm>
            <a:off x="10454580" y="5219254"/>
            <a:ext cx="609600" cy="285750"/>
          </a:xfrm>
          <a:prstGeom prst="rect">
            <a:avLst/>
          </a:prstGeom>
          <a:noFill/>
          <a:ln/>
        </p:spPr>
        <p:txBody>
          <a:bodyPr wrap="square" lIns="25400" tIns="25400" rIns="25400" bIns="25400" rtlCol="0" anchor="t">
            <a:normAutofit/>
          </a:bodyPr>
          <a:lstStyle/>
          <a:p>
            <a:pPr algn="l" indent="0" marL="0">
              <a:lnSpc>
                <a:spcPct val="76471"/>
              </a:lnSpc>
              <a:buNone/>
            </a:pPr>
            <a:r>
              <a:rPr lang="en-US" sz="1950" dirty="0">
                <a:solidFill>
                  <a:srgbClr val="245D63"/>
                </a:solidFill>
                <a:latin typeface="IBM Plex Mono" pitchFamily="34" charset="0"/>
                <a:ea typeface="IBM Plex Mono" pitchFamily="34" charset="-122"/>
                <a:cs typeface="IBM Plex Mono" pitchFamily="34" charset="-120"/>
              </a:rPr>
              <a:t>✓</a:t>
            </a:r>
            <a:endParaRPr lang="en-US" sz="1950" dirty="0"/>
          </a:p>
        </p:txBody>
      </p:sp>
      <p:sp>
        <p:nvSpPr>
          <p:cNvPr id="17" name="Text 14"/>
          <p:cNvSpPr/>
          <p:nvPr/>
        </p:nvSpPr>
        <p:spPr>
          <a:xfrm>
            <a:off x="11178480" y="5171629"/>
            <a:ext cx="6175340" cy="384721"/>
          </a:xfrm>
          <a:prstGeom prst="rect">
            <a:avLst/>
          </a:prstGeom>
          <a:noFill/>
          <a:ln/>
        </p:spPr>
        <p:txBody>
          <a:bodyPr wrap="square" lIns="25400" tIns="25400" rIns="25400" bIns="25400" rtlCol="0" anchor="t">
            <a:normAutofit/>
          </a:bodyPr>
          <a:lstStyle/>
          <a:p>
            <a:pPr algn="l" indent="0" marL="0">
              <a:lnSpc>
                <a:spcPct val="107059"/>
              </a:lnSpc>
              <a:buNone/>
            </a:pPr>
            <a:r>
              <a:rPr lang="en-US" sz="1950" dirty="0">
                <a:solidFill>
                  <a:srgbClr val="00272C"/>
                </a:solidFill>
                <a:latin typeface="IBM Plex Sans" pitchFamily="34" charset="0"/>
                <a:ea typeface="IBM Plex Sans" pitchFamily="34" charset="-122"/>
                <a:cs typeface="IBM Plex Sans" pitchFamily="34" charset="-120"/>
              </a:rPr>
              <a:t>A policy document nobody opens</a:t>
            </a:r>
            <a:endParaRPr lang="en-US" sz="1950" dirty="0"/>
          </a:p>
        </p:txBody>
      </p:sp>
      <p:sp>
        <p:nvSpPr>
          <p:cNvPr id="18" name="Text 15"/>
          <p:cNvSpPr/>
          <p:nvPr/>
        </p:nvSpPr>
        <p:spPr>
          <a:xfrm>
            <a:off x="10454580" y="6032599"/>
            <a:ext cx="609600" cy="285750"/>
          </a:xfrm>
          <a:prstGeom prst="rect">
            <a:avLst/>
          </a:prstGeom>
          <a:noFill/>
          <a:ln/>
        </p:spPr>
        <p:txBody>
          <a:bodyPr wrap="square" lIns="25400" tIns="25400" rIns="25400" bIns="25400" rtlCol="0" anchor="t">
            <a:normAutofit/>
          </a:bodyPr>
          <a:lstStyle/>
          <a:p>
            <a:pPr algn="l" indent="0" marL="0">
              <a:lnSpc>
                <a:spcPct val="76471"/>
              </a:lnSpc>
              <a:buNone/>
            </a:pPr>
            <a:r>
              <a:rPr lang="en-US" sz="1950" dirty="0">
                <a:solidFill>
                  <a:srgbClr val="FF6B1C"/>
                </a:solidFill>
                <a:latin typeface="IBM Plex Mono" pitchFamily="34" charset="0"/>
                <a:ea typeface="IBM Plex Mono" pitchFamily="34" charset="-122"/>
                <a:cs typeface="IBM Plex Mono" pitchFamily="34" charset="-120"/>
              </a:rPr>
              <a:t>✗</a:t>
            </a:r>
            <a:endParaRPr lang="en-US" sz="1950" dirty="0"/>
          </a:p>
        </p:txBody>
      </p:sp>
      <p:sp>
        <p:nvSpPr>
          <p:cNvPr id="19" name="Text 16"/>
          <p:cNvSpPr/>
          <p:nvPr/>
        </p:nvSpPr>
        <p:spPr>
          <a:xfrm>
            <a:off x="11178480" y="5984974"/>
            <a:ext cx="6175340" cy="384721"/>
          </a:xfrm>
          <a:prstGeom prst="rect">
            <a:avLst/>
          </a:prstGeom>
          <a:noFill/>
          <a:ln/>
        </p:spPr>
        <p:txBody>
          <a:bodyPr wrap="square" lIns="25400" tIns="25400" rIns="25400" bIns="25400" rtlCol="0" anchor="t">
            <a:normAutofit/>
          </a:bodyPr>
          <a:lstStyle/>
          <a:p>
            <a:pPr algn="l" indent="0" marL="0">
              <a:lnSpc>
                <a:spcPct val="107059"/>
              </a:lnSpc>
              <a:buNone/>
            </a:pPr>
            <a:r>
              <a:rPr lang="en-US" sz="1950" b="1" dirty="0">
                <a:solidFill>
                  <a:srgbClr val="00272C"/>
                </a:solidFill>
                <a:latin typeface="IBM Plex Sans" pitchFamily="34" charset="0"/>
                <a:ea typeface="IBM Plex Sans" pitchFamily="34" charset="-122"/>
                <a:cs typeface="IBM Plex Sans" pitchFamily="34" charset="-120"/>
              </a:rPr>
              <a:t>One new capability the company owns</a:t>
            </a:r>
            <a:endParaRPr lang="en-US" sz="1950" dirty="0"/>
          </a:p>
        </p:txBody>
      </p:sp>
      <p:sp>
        <p:nvSpPr>
          <p:cNvPr id="20" name="Text 17"/>
          <p:cNvSpPr/>
          <p:nvPr/>
        </p:nvSpPr>
        <p:spPr>
          <a:xfrm>
            <a:off x="10454580" y="6864995"/>
            <a:ext cx="6971630" cy="362843"/>
          </a:xfrm>
          <a:prstGeom prst="rect">
            <a:avLst/>
          </a:prstGeom>
          <a:noFill/>
          <a:ln/>
        </p:spPr>
        <p:txBody>
          <a:bodyPr wrap="square" lIns="25400" tIns="25400" rIns="25400" bIns="25400" rtlCol="0" anchor="t">
            <a:normAutofit/>
          </a:bodyPr>
          <a:lstStyle/>
          <a:p>
            <a:pPr algn="l" indent="0" marL="0">
              <a:lnSpc>
                <a:spcPct val="117586"/>
              </a:lnSpc>
              <a:buNone/>
            </a:pPr>
            <a:r>
              <a:rPr lang="en-US" sz="1650" dirty="0">
                <a:solidFill>
                  <a:srgbClr val="476367"/>
                </a:solidFill>
                <a:latin typeface="IBM Plex Sans" pitchFamily="34" charset="0"/>
                <a:ea typeface="IBM Plex Sans" pitchFamily="34" charset="-122"/>
                <a:cs typeface="IBM Plex Sans" pitchFamily="34" charset="-120"/>
              </a:rPr>
              <a:t>Adoption is measured in month three, once the novelty is gone.</a:t>
            </a:r>
            <a:endParaRPr lang="en-US" sz="1650" dirty="0"/>
          </a:p>
        </p:txBody>
      </p:sp>
      <p:sp>
        <p:nvSpPr>
          <p:cNvPr id="21" name="Shape 18"/>
          <p:cNvSpPr/>
          <p:nvPr/>
        </p:nvSpPr>
        <p:spPr>
          <a:xfrm>
            <a:off x="990600" y="9077325"/>
            <a:ext cx="16306800" cy="9525"/>
          </a:xfrm>
          <a:prstGeom prst="rect">
            <a:avLst/>
          </a:prstGeom>
          <a:solidFill>
            <a:srgbClr val="D6DFE0"/>
          </a:solidFill>
          <a:ln/>
        </p:spPr>
      </p:sp>
      <p:sp>
        <p:nvSpPr>
          <p:cNvPr id="22" name="Text 19"/>
          <p:cNvSpPr/>
          <p:nvPr/>
        </p:nvSpPr>
        <p:spPr>
          <a:xfrm>
            <a:off x="990600" y="9353550"/>
            <a:ext cx="1584231"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dirty="0">
                <a:solidFill>
                  <a:srgbClr val="6F8B8D"/>
                </a:solidFill>
                <a:latin typeface="IBM Plex Mono" pitchFamily="34" charset="0"/>
                <a:ea typeface="IBM Plex Mono" pitchFamily="34" charset="-122"/>
                <a:cs typeface="IBM Plex Mono" pitchFamily="34" charset="-120"/>
              </a:rPr>
              <a:t>The Company OS</a:t>
            </a:r>
            <a:endParaRPr lang="en-US" sz="1350" dirty="0"/>
          </a:p>
        </p:txBody>
      </p:sp>
      <p:sp>
        <p:nvSpPr>
          <p:cNvPr id="23" name="Text 20"/>
          <p:cNvSpPr/>
          <p:nvPr/>
        </p:nvSpPr>
        <p:spPr>
          <a:xfrm>
            <a:off x="17091571" y="9353550"/>
            <a:ext cx="282029"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dirty="0">
                <a:solidFill>
                  <a:srgbClr val="6F8B8D"/>
                </a:solidFill>
                <a:latin typeface="IBM Plex Mono" pitchFamily="34" charset="0"/>
                <a:ea typeface="IBM Plex Mono" pitchFamily="34" charset="-122"/>
                <a:cs typeface="IBM Plex Mono" pitchFamily="34" charset="-120"/>
              </a:rPr>
              <a:t>02</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1958429"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245D63"/>
                </a:solidFill>
                <a:latin typeface="IBM Plex Mono" pitchFamily="34" charset="0"/>
                <a:ea typeface="IBM Plex Mono" pitchFamily="34" charset="-122"/>
                <a:cs typeface="IBM Plex Mono" pitchFamily="34" charset="-120"/>
              </a:rPr>
              <a:t>THE DIAGNOSIS</a:t>
            </a:r>
            <a:endParaRPr lang="en-US" sz="1500" dirty="0"/>
          </a:p>
        </p:txBody>
      </p:sp>
      <p:sp>
        <p:nvSpPr>
          <p:cNvPr id="4" name="Text 1"/>
          <p:cNvSpPr/>
          <p:nvPr/>
        </p:nvSpPr>
        <p:spPr>
          <a:xfrm>
            <a:off x="990600" y="1200150"/>
            <a:ext cx="6758151" cy="798165"/>
          </a:xfrm>
          <a:prstGeom prst="rect">
            <a:avLst/>
          </a:prstGeom>
          <a:noFill/>
          <a:ln/>
        </p:spPr>
        <p:txBody>
          <a:bodyPr wrap="square" lIns="25400" tIns="25400" rIns="25400" bIns="25400" rtlCol="0" anchor="t">
            <a:normAutofit/>
          </a:bodyPr>
          <a:lstStyle/>
          <a:p>
            <a:pPr algn="l" indent="0" marL="0">
              <a:lnSpc>
                <a:spcPct val="96145"/>
              </a:lnSpc>
              <a:buNone/>
            </a:pPr>
            <a:r>
              <a:rPr lang="en-US" sz="5700" b="1" spc="-228" kern="0" dirty="0">
                <a:solidFill>
                  <a:srgbClr val="00272C"/>
                </a:solidFill>
                <a:latin typeface="Archivo" pitchFamily="34" charset="0"/>
                <a:ea typeface="Archivo" pitchFamily="34" charset="-122"/>
                <a:cs typeface="Archivo" pitchFamily="34" charset="-120"/>
              </a:rPr>
              <a:t>It fails in two ways.</a:t>
            </a:r>
            <a:endParaRPr lang="en-US" sz="5700" dirty="0"/>
          </a:p>
        </p:txBody>
      </p:sp>
      <p:sp>
        <p:nvSpPr>
          <p:cNvPr id="5" name="Text 2"/>
          <p:cNvSpPr/>
          <p:nvPr/>
        </p:nvSpPr>
        <p:spPr>
          <a:xfrm>
            <a:off x="11391900" y="767953"/>
            <a:ext cx="6082665" cy="1135112"/>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476367"/>
                </a:solidFill>
                <a:latin typeface="IBM Plex Sans" pitchFamily="34" charset="0"/>
                <a:ea typeface="IBM Plex Sans" pitchFamily="34" charset="-122"/>
                <a:cs typeface="IBM Plex Sans" pitchFamily="34" charset="-120"/>
              </a:rPr>
              <a:t>Both are failures of the system around the model, and both are fixable with structure rather than a better prompt.</a:t>
            </a:r>
            <a:endParaRPr lang="en-US" sz="1800" dirty="0"/>
          </a:p>
        </p:txBody>
      </p:sp>
      <p:sp>
        <p:nvSpPr>
          <p:cNvPr id="6" name="Shape 3"/>
          <p:cNvSpPr/>
          <p:nvPr/>
        </p:nvSpPr>
        <p:spPr>
          <a:xfrm>
            <a:off x="990600" y="2379315"/>
            <a:ext cx="7962900" cy="7145685"/>
          </a:xfrm>
          <a:prstGeom prst="roundRect">
            <a:avLst>
              <a:gd name="adj" fmla="val 2399"/>
            </a:avLst>
          </a:prstGeom>
          <a:solidFill>
            <a:srgbClr val="FFFFFF"/>
          </a:solidFill>
          <a:ln w="9525">
            <a:solidFill>
              <a:srgbClr val="D6DFE0"/>
            </a:solidFill>
            <a:prstDash val="solid"/>
          </a:ln>
        </p:spPr>
      </p:sp>
      <p:sp>
        <p:nvSpPr>
          <p:cNvPr id="7" name="Text 4"/>
          <p:cNvSpPr/>
          <p:nvPr/>
        </p:nvSpPr>
        <p:spPr>
          <a:xfrm>
            <a:off x="1457325" y="2807940"/>
            <a:ext cx="373410" cy="285750"/>
          </a:xfrm>
          <a:prstGeom prst="rect">
            <a:avLst/>
          </a:prstGeom>
          <a:noFill/>
          <a:ln/>
        </p:spPr>
        <p:txBody>
          <a:bodyPr wrap="square" lIns="25400" tIns="25400" rIns="25400" bIns="25400" rtlCol="0" anchor="t">
            <a:normAutofit/>
          </a:bodyPr>
          <a:lstStyle/>
          <a:p>
            <a:pPr algn="l" indent="0" marL="0">
              <a:lnSpc>
                <a:spcPct val="76471"/>
              </a:lnSpc>
              <a:buNone/>
            </a:pPr>
            <a:r>
              <a:rPr lang="en-US" sz="1950" dirty="0">
                <a:solidFill>
                  <a:srgbClr val="FF6B1C"/>
                </a:solidFill>
                <a:latin typeface="IBM Plex Mono" pitchFamily="34" charset="0"/>
                <a:ea typeface="IBM Plex Mono" pitchFamily="34" charset="-122"/>
                <a:cs typeface="IBM Plex Mono" pitchFamily="34" charset="-120"/>
              </a:rPr>
              <a:t>01</a:t>
            </a:r>
            <a:endParaRPr lang="en-US" sz="1950" dirty="0"/>
          </a:p>
        </p:txBody>
      </p:sp>
      <p:sp>
        <p:nvSpPr>
          <p:cNvPr id="8" name="Text 5"/>
          <p:cNvSpPr/>
          <p:nvPr/>
        </p:nvSpPr>
        <p:spPr>
          <a:xfrm>
            <a:off x="1983135" y="2884140"/>
            <a:ext cx="6302544"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b="1" spc="189" kern="0" dirty="0">
                <a:solidFill>
                  <a:srgbClr val="245D63"/>
                </a:solidFill>
                <a:latin typeface="IBM Plex Mono" pitchFamily="34" charset="0"/>
                <a:ea typeface="IBM Plex Mono" pitchFamily="34" charset="-122"/>
                <a:cs typeface="IBM Plex Mono" pitchFamily="34" charset="-120"/>
              </a:rPr>
              <a:t>FAILURE ONE</a:t>
            </a:r>
            <a:endParaRPr lang="en-US" sz="1350" dirty="0"/>
          </a:p>
        </p:txBody>
      </p:sp>
      <p:sp>
        <p:nvSpPr>
          <p:cNvPr id="9" name="Text 6"/>
          <p:cNvSpPr/>
          <p:nvPr/>
        </p:nvSpPr>
        <p:spPr>
          <a:xfrm>
            <a:off x="1983135" y="3150840"/>
            <a:ext cx="6302544" cy="498128"/>
          </a:xfrm>
          <a:prstGeom prst="rect">
            <a:avLst/>
          </a:prstGeom>
          <a:noFill/>
          <a:ln/>
        </p:spPr>
        <p:txBody>
          <a:bodyPr wrap="square" lIns="25400" tIns="25400" rIns="25400" bIns="25400" rtlCol="0" anchor="t">
            <a:normAutofit/>
          </a:bodyPr>
          <a:lstStyle/>
          <a:p>
            <a:pPr algn="l" indent="0" marL="0">
              <a:lnSpc>
                <a:spcPct val="105000"/>
              </a:lnSpc>
              <a:buNone/>
            </a:pPr>
            <a:r>
              <a:rPr lang="en-US" sz="3150" b="1" spc="-94" kern="0" dirty="0">
                <a:solidFill>
                  <a:srgbClr val="00272C"/>
                </a:solidFill>
                <a:latin typeface="Archivo" pitchFamily="34" charset="0"/>
                <a:ea typeface="Archivo" pitchFamily="34" charset="-122"/>
                <a:cs typeface="Archivo" pitchFamily="34" charset="-120"/>
              </a:rPr>
              <a:t>It does not know your company.</a:t>
            </a:r>
            <a:endParaRPr lang="en-US" sz="3150" dirty="0"/>
          </a:p>
        </p:txBody>
      </p:sp>
      <p:sp>
        <p:nvSpPr>
          <p:cNvPr id="10" name="Text 7"/>
          <p:cNvSpPr/>
          <p:nvPr/>
        </p:nvSpPr>
        <p:spPr>
          <a:xfrm>
            <a:off x="1290638" y="3934718"/>
            <a:ext cx="7272338" cy="1378744"/>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476367"/>
                </a:solidFill>
                <a:latin typeface="IBM Plex Sans" pitchFamily="34" charset="0"/>
                <a:ea typeface="IBM Plex Sans" pitchFamily="34" charset="-122"/>
                <a:cs typeface="IBM Plex Sans" pitchFamily="34" charset="-120"/>
              </a:rPr>
              <a:t>It uses outdated facts, or invents missing ones</a:t>
            </a:r>
            <a:endParaRPr lang="en-US" sz="1875" dirty="0"/>
          </a:p>
          <a:p>
            <a:pPr algn="l" indent="0" marL="0">
              <a:lnSpc>
                <a:spcPct val="109848"/>
              </a:lnSpc>
              <a:buNone/>
            </a:pPr>
            <a:r>
              <a:rPr lang="en-US" sz="1875" dirty="0">
                <a:solidFill>
                  <a:srgbClr val="476367"/>
                </a:solidFill>
                <a:latin typeface="IBM Plex Sans" pitchFamily="34" charset="0"/>
                <a:ea typeface="IBM Plex Sans" pitchFamily="34" charset="-122"/>
                <a:cs typeface="IBM Plex Sans" pitchFamily="34" charset="-120"/>
              </a:rPr>
              <a:t>It writes in a generic voice</a:t>
            </a:r>
            <a:endParaRPr lang="en-US" sz="1875" dirty="0"/>
          </a:p>
          <a:p>
            <a:pPr algn="l" indent="0" marL="0">
              <a:lnSpc>
                <a:spcPct val="109848"/>
              </a:lnSpc>
              <a:buNone/>
            </a:pPr>
            <a:r>
              <a:rPr lang="en-US" sz="1875" dirty="0">
                <a:solidFill>
                  <a:srgbClr val="476367"/>
                </a:solidFill>
                <a:latin typeface="IBM Plex Sans" pitchFamily="34" charset="0"/>
                <a:ea typeface="IBM Plex Sans" pitchFamily="34" charset="-122"/>
                <a:cs typeface="IBM Plex Sans" pitchFamily="34" charset="-120"/>
              </a:rPr>
              <a:t>It produces off-brand work someone has to rebuild</a:t>
            </a:r>
            <a:endParaRPr lang="en-US" sz="1875" dirty="0"/>
          </a:p>
        </p:txBody>
      </p:sp>
      <p:sp>
        <p:nvSpPr>
          <p:cNvPr id="11" name="Shape 8"/>
          <p:cNvSpPr/>
          <p:nvPr/>
        </p:nvSpPr>
        <p:spPr>
          <a:xfrm>
            <a:off x="1457325" y="7098506"/>
            <a:ext cx="7029450" cy="9525"/>
          </a:xfrm>
          <a:prstGeom prst="rect">
            <a:avLst/>
          </a:prstGeom>
          <a:solidFill>
            <a:srgbClr val="EDF2F3"/>
          </a:solidFill>
          <a:ln/>
        </p:spPr>
      </p:sp>
      <p:sp>
        <p:nvSpPr>
          <p:cNvPr id="12" name="Text 9"/>
          <p:cNvSpPr/>
          <p:nvPr/>
        </p:nvSpPr>
        <p:spPr>
          <a:xfrm>
            <a:off x="1457325" y="7431881"/>
            <a:ext cx="7732395"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b="1" spc="189" kern="0" dirty="0">
                <a:solidFill>
                  <a:srgbClr val="245D63"/>
                </a:solidFill>
                <a:latin typeface="IBM Plex Mono" pitchFamily="34" charset="0"/>
                <a:ea typeface="IBM Plex Mono" pitchFamily="34" charset="-122"/>
                <a:cs typeface="IBM Plex Mono" pitchFamily="34" charset="-120"/>
              </a:rPr>
              <a:t>WHAT GETS BUILT AGAINST IT</a:t>
            </a:r>
            <a:endParaRPr lang="en-US" sz="1350" dirty="0"/>
          </a:p>
        </p:txBody>
      </p:sp>
      <p:sp>
        <p:nvSpPr>
          <p:cNvPr id="13" name="Text 10"/>
          <p:cNvSpPr/>
          <p:nvPr/>
        </p:nvSpPr>
        <p:spPr>
          <a:xfrm>
            <a:off x="1457325" y="7793831"/>
            <a:ext cx="323850" cy="383381"/>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FF6B1C"/>
                </a:solidFill>
                <a:latin typeface="IBM Plex Sans" pitchFamily="34" charset="0"/>
                <a:ea typeface="IBM Plex Sans" pitchFamily="34" charset="-122"/>
                <a:cs typeface="IBM Plex Sans" pitchFamily="34" charset="-120"/>
              </a:rPr>
              <a:t>→</a:t>
            </a:r>
            <a:endParaRPr lang="en-US" sz="1875" dirty="0"/>
          </a:p>
        </p:txBody>
      </p:sp>
      <p:sp>
        <p:nvSpPr>
          <p:cNvPr id="14" name="Text 11"/>
          <p:cNvSpPr/>
          <p:nvPr/>
        </p:nvSpPr>
        <p:spPr>
          <a:xfrm>
            <a:off x="1857375" y="7803356"/>
            <a:ext cx="4524289" cy="352425"/>
          </a:xfrm>
          <a:prstGeom prst="rect">
            <a:avLst/>
          </a:prstGeom>
          <a:noFill/>
          <a:ln/>
        </p:spPr>
        <p:txBody>
          <a:bodyPr wrap="square" lIns="0" tIns="0" rIns="0" bIns="0" rtlCol="0" anchor="t">
            <a:normAutofit/>
          </a:bodyPr>
          <a:lstStyle/>
          <a:p>
            <a:pPr algn="l" indent="0" marL="0">
              <a:lnSpc>
                <a:spcPct val="109848"/>
              </a:lnSpc>
              <a:buNone/>
            </a:pPr>
            <a:r>
              <a:rPr lang="en-US" sz="1875" dirty="0">
                <a:solidFill>
                  <a:srgbClr val="00272C"/>
                </a:solidFill>
                <a:latin typeface="IBM Plex Sans" pitchFamily="34" charset="0"/>
                <a:ea typeface="IBM Plex Sans" pitchFamily="34" charset="-122"/>
                <a:cs typeface="IBM Plex Sans" pitchFamily="34" charset="-120"/>
              </a:rPr>
              <a:t>Routing that opens only the files required</a:t>
            </a:r>
            <a:endParaRPr lang="en-US" sz="1875" dirty="0"/>
          </a:p>
        </p:txBody>
      </p:sp>
      <p:sp>
        <p:nvSpPr>
          <p:cNvPr id="15" name="Text 12"/>
          <p:cNvSpPr/>
          <p:nvPr/>
        </p:nvSpPr>
        <p:spPr>
          <a:xfrm>
            <a:off x="1457325" y="8272463"/>
            <a:ext cx="323850" cy="383381"/>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FF6B1C"/>
                </a:solidFill>
                <a:latin typeface="IBM Plex Sans" pitchFamily="34" charset="0"/>
                <a:ea typeface="IBM Plex Sans" pitchFamily="34" charset="-122"/>
                <a:cs typeface="IBM Plex Sans" pitchFamily="34" charset="-120"/>
              </a:rPr>
              <a:t>→</a:t>
            </a:r>
            <a:endParaRPr lang="en-US" sz="1875" dirty="0"/>
          </a:p>
        </p:txBody>
      </p:sp>
      <p:sp>
        <p:nvSpPr>
          <p:cNvPr id="16" name="Text 13"/>
          <p:cNvSpPr/>
          <p:nvPr/>
        </p:nvSpPr>
        <p:spPr>
          <a:xfrm>
            <a:off x="1857375" y="8281987"/>
            <a:ext cx="5008388" cy="352425"/>
          </a:xfrm>
          <a:prstGeom prst="rect">
            <a:avLst/>
          </a:prstGeom>
          <a:noFill/>
          <a:ln/>
        </p:spPr>
        <p:txBody>
          <a:bodyPr wrap="square" lIns="0" tIns="0" rIns="0" bIns="0" rtlCol="0" anchor="t">
            <a:normAutofit/>
          </a:bodyPr>
          <a:lstStyle/>
          <a:p>
            <a:pPr algn="l" indent="0" marL="0">
              <a:lnSpc>
                <a:spcPct val="109848"/>
              </a:lnSpc>
              <a:buNone/>
            </a:pPr>
            <a:r>
              <a:rPr lang="en-US" sz="1875" dirty="0">
                <a:solidFill>
                  <a:srgbClr val="00272C"/>
                </a:solidFill>
                <a:latin typeface="IBM Plex Sans" pitchFamily="34" charset="0"/>
                <a:ea typeface="IBM Plex Sans" pitchFamily="34" charset="-122"/>
                <a:cs typeface="IBM Plex Sans" pitchFamily="34" charset="-120"/>
              </a:rPr>
              <a:t>One authoritative source for every critical fact</a:t>
            </a:r>
            <a:endParaRPr lang="en-US" sz="1875" dirty="0"/>
          </a:p>
        </p:txBody>
      </p:sp>
      <p:sp>
        <p:nvSpPr>
          <p:cNvPr id="17" name="Text 14"/>
          <p:cNvSpPr/>
          <p:nvPr/>
        </p:nvSpPr>
        <p:spPr>
          <a:xfrm>
            <a:off x="1457325" y="8751094"/>
            <a:ext cx="323850" cy="383381"/>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FF6B1C"/>
                </a:solidFill>
                <a:latin typeface="IBM Plex Sans" pitchFamily="34" charset="0"/>
                <a:ea typeface="IBM Plex Sans" pitchFamily="34" charset="-122"/>
                <a:cs typeface="IBM Plex Sans" pitchFamily="34" charset="-120"/>
              </a:rPr>
              <a:t>→</a:t>
            </a:r>
            <a:endParaRPr lang="en-US" sz="1875" dirty="0"/>
          </a:p>
        </p:txBody>
      </p:sp>
      <p:sp>
        <p:nvSpPr>
          <p:cNvPr id="18" name="Text 15"/>
          <p:cNvSpPr/>
          <p:nvPr/>
        </p:nvSpPr>
        <p:spPr>
          <a:xfrm>
            <a:off x="1857375" y="8760619"/>
            <a:ext cx="4550808" cy="352425"/>
          </a:xfrm>
          <a:prstGeom prst="rect">
            <a:avLst/>
          </a:prstGeom>
          <a:noFill/>
          <a:ln/>
        </p:spPr>
        <p:txBody>
          <a:bodyPr wrap="square" lIns="0" tIns="0" rIns="0" bIns="0" rtlCol="0" anchor="t">
            <a:normAutofit/>
          </a:bodyPr>
          <a:lstStyle/>
          <a:p>
            <a:pPr algn="l" indent="0" marL="0">
              <a:lnSpc>
                <a:spcPct val="109848"/>
              </a:lnSpc>
              <a:buNone/>
            </a:pPr>
            <a:r>
              <a:rPr lang="en-US" sz="1875" dirty="0">
                <a:solidFill>
                  <a:srgbClr val="00272C"/>
                </a:solidFill>
                <a:latin typeface="IBM Plex Sans" pitchFamily="34" charset="0"/>
                <a:ea typeface="IBM Plex Sans" pitchFamily="34" charset="-122"/>
                <a:cs typeface="IBM Plex Sans" pitchFamily="34" charset="-120"/>
              </a:rPr>
              <a:t>A Brand OS the AI can consistently follow</a:t>
            </a:r>
            <a:endParaRPr lang="en-US" sz="1875" dirty="0"/>
          </a:p>
        </p:txBody>
      </p:sp>
      <p:sp>
        <p:nvSpPr>
          <p:cNvPr id="19" name="Shape 16"/>
          <p:cNvSpPr/>
          <p:nvPr/>
        </p:nvSpPr>
        <p:spPr>
          <a:xfrm>
            <a:off x="9334500" y="2379315"/>
            <a:ext cx="7962900" cy="7145685"/>
          </a:xfrm>
          <a:prstGeom prst="roundRect">
            <a:avLst>
              <a:gd name="adj" fmla="val 2399"/>
            </a:avLst>
          </a:prstGeom>
          <a:solidFill>
            <a:srgbClr val="00272C"/>
          </a:solidFill>
          <a:ln w="9525">
            <a:solidFill>
              <a:srgbClr val="00272C"/>
            </a:solidFill>
            <a:prstDash val="solid"/>
          </a:ln>
        </p:spPr>
      </p:sp>
      <p:sp>
        <p:nvSpPr>
          <p:cNvPr id="20" name="Text 17"/>
          <p:cNvSpPr/>
          <p:nvPr/>
        </p:nvSpPr>
        <p:spPr>
          <a:xfrm>
            <a:off x="9801225" y="2807940"/>
            <a:ext cx="373410" cy="285750"/>
          </a:xfrm>
          <a:prstGeom prst="rect">
            <a:avLst/>
          </a:prstGeom>
          <a:noFill/>
          <a:ln/>
        </p:spPr>
        <p:txBody>
          <a:bodyPr wrap="square" lIns="25400" tIns="25400" rIns="25400" bIns="25400" rtlCol="0" anchor="t">
            <a:normAutofit/>
          </a:bodyPr>
          <a:lstStyle/>
          <a:p>
            <a:pPr algn="l" indent="0" marL="0">
              <a:lnSpc>
                <a:spcPct val="76471"/>
              </a:lnSpc>
              <a:buNone/>
            </a:pPr>
            <a:r>
              <a:rPr lang="en-US" sz="1950" dirty="0">
                <a:solidFill>
                  <a:srgbClr val="FF6B1C"/>
                </a:solidFill>
                <a:latin typeface="IBM Plex Mono" pitchFamily="34" charset="0"/>
                <a:ea typeface="IBM Plex Mono" pitchFamily="34" charset="-122"/>
                <a:cs typeface="IBM Plex Mono" pitchFamily="34" charset="-120"/>
              </a:rPr>
              <a:t>02</a:t>
            </a:r>
            <a:endParaRPr lang="en-US" sz="1950" dirty="0"/>
          </a:p>
        </p:txBody>
      </p:sp>
      <p:sp>
        <p:nvSpPr>
          <p:cNvPr id="21" name="Text 18"/>
          <p:cNvSpPr/>
          <p:nvPr/>
        </p:nvSpPr>
        <p:spPr>
          <a:xfrm>
            <a:off x="10327035" y="2884140"/>
            <a:ext cx="7154004"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b="1" spc="189" kern="0" dirty="0">
                <a:solidFill>
                  <a:srgbClr val="A9C6C4"/>
                </a:solidFill>
                <a:latin typeface="IBM Plex Mono" pitchFamily="34" charset="0"/>
                <a:ea typeface="IBM Plex Mono" pitchFamily="34" charset="-122"/>
                <a:cs typeface="IBM Plex Mono" pitchFamily="34" charset="-120"/>
              </a:rPr>
              <a:t>FAILURE TWO</a:t>
            </a:r>
            <a:endParaRPr lang="en-US" sz="1350" dirty="0"/>
          </a:p>
        </p:txBody>
      </p:sp>
      <p:sp>
        <p:nvSpPr>
          <p:cNvPr id="22" name="Text 19"/>
          <p:cNvSpPr/>
          <p:nvPr/>
        </p:nvSpPr>
        <p:spPr>
          <a:xfrm>
            <a:off x="10327035" y="3150840"/>
            <a:ext cx="6698749" cy="958155"/>
          </a:xfrm>
          <a:prstGeom prst="rect">
            <a:avLst/>
          </a:prstGeom>
          <a:noFill/>
          <a:ln/>
        </p:spPr>
        <p:txBody>
          <a:bodyPr wrap="square" lIns="25400" tIns="25400" rIns="25400" bIns="25400" rtlCol="0" anchor="t">
            <a:normAutofit/>
          </a:bodyPr>
          <a:lstStyle/>
          <a:p>
            <a:pPr algn="l" indent="0" marL="0">
              <a:lnSpc>
                <a:spcPct val="105000"/>
              </a:lnSpc>
              <a:buNone/>
            </a:pPr>
            <a:r>
              <a:rPr lang="en-US" sz="3150" b="1" spc="-94" kern="0" dirty="0">
                <a:solidFill>
                  <a:srgbClr val="F4F7F7"/>
                </a:solidFill>
                <a:latin typeface="Archivo" pitchFamily="34" charset="0"/>
                <a:ea typeface="Archivo" pitchFamily="34" charset="-122"/>
                <a:cs typeface="Archivo" pitchFamily="34" charset="-120"/>
              </a:rPr>
              <a:t>Nobody trusts the output enough to send it.</a:t>
            </a:r>
            <a:endParaRPr lang="en-US" sz="3150" dirty="0"/>
          </a:p>
        </p:txBody>
      </p:sp>
      <p:sp>
        <p:nvSpPr>
          <p:cNvPr id="23" name="Text 20"/>
          <p:cNvSpPr/>
          <p:nvPr/>
        </p:nvSpPr>
        <p:spPr>
          <a:xfrm>
            <a:off x="9634538" y="4394746"/>
            <a:ext cx="7272338" cy="1378744"/>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B8C9CB"/>
                </a:solidFill>
                <a:latin typeface="IBM Plex Sans" pitchFamily="34" charset="0"/>
                <a:ea typeface="IBM Plex Sans" pitchFamily="34" charset="-122"/>
                <a:cs typeface="IBM Plex Sans" pitchFamily="34" charset="-120"/>
              </a:rPr>
              <a:t>Every output is rechecked by hand</a:t>
            </a:r>
            <a:endParaRPr lang="en-US" sz="1875" dirty="0"/>
          </a:p>
          <a:p>
            <a:pPr algn="l" indent="0" marL="0">
              <a:lnSpc>
                <a:spcPct val="109848"/>
              </a:lnSpc>
              <a:buNone/>
            </a:pPr>
            <a:r>
              <a:rPr lang="en-US" sz="1875" dirty="0">
                <a:solidFill>
                  <a:srgbClr val="B8C9CB"/>
                </a:solidFill>
                <a:latin typeface="IBM Plex Sans" pitchFamily="34" charset="0"/>
                <a:ea typeface="IBM Plex Sans" pitchFamily="34" charset="-122"/>
                <a:cs typeface="IBM Plex Sans" pitchFamily="34" charset="-120"/>
              </a:rPr>
              <a:t>No one can distinguish approved work from a draft</a:t>
            </a:r>
            <a:endParaRPr lang="en-US" sz="1875" dirty="0"/>
          </a:p>
          <a:p>
            <a:pPr algn="l" indent="0" marL="0">
              <a:lnSpc>
                <a:spcPct val="109848"/>
              </a:lnSpc>
              <a:buNone/>
            </a:pPr>
            <a:r>
              <a:rPr lang="en-US" sz="1875" dirty="0">
                <a:solidFill>
                  <a:srgbClr val="B8C9CB"/>
                </a:solidFill>
                <a:latin typeface="IBM Plex Sans" pitchFamily="34" charset="0"/>
                <a:ea typeface="IBM Plex Sans" pitchFamily="34" charset="-122"/>
                <a:cs typeface="IBM Plex Sans" pitchFamily="34" charset="-120"/>
              </a:rPr>
              <a:t>Eventually, people stop opening the tool</a:t>
            </a:r>
            <a:endParaRPr lang="en-US" sz="1875" dirty="0"/>
          </a:p>
        </p:txBody>
      </p:sp>
      <p:sp>
        <p:nvSpPr>
          <p:cNvPr id="24" name="Shape 21"/>
          <p:cNvSpPr/>
          <p:nvPr/>
        </p:nvSpPr>
        <p:spPr>
          <a:xfrm>
            <a:off x="9801225" y="7098506"/>
            <a:ext cx="7029450" cy="9525"/>
          </a:xfrm>
          <a:prstGeom prst="rect">
            <a:avLst/>
          </a:prstGeom>
          <a:solidFill>
            <a:srgbClr val="FFFFFF">
              <a:alpha val="15000"/>
            </a:srgbClr>
          </a:solidFill>
          <a:ln/>
        </p:spPr>
      </p:sp>
      <p:sp>
        <p:nvSpPr>
          <p:cNvPr id="25" name="Text 22"/>
          <p:cNvSpPr/>
          <p:nvPr/>
        </p:nvSpPr>
        <p:spPr>
          <a:xfrm>
            <a:off x="9801225" y="7431881"/>
            <a:ext cx="7732395"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b="1" spc="189" kern="0" dirty="0">
                <a:solidFill>
                  <a:srgbClr val="A9C6C4"/>
                </a:solidFill>
                <a:latin typeface="IBM Plex Mono" pitchFamily="34" charset="0"/>
                <a:ea typeface="IBM Plex Mono" pitchFamily="34" charset="-122"/>
                <a:cs typeface="IBM Plex Mono" pitchFamily="34" charset="-120"/>
              </a:rPr>
              <a:t>WHAT GETS BUILT AGAINST IT</a:t>
            </a:r>
            <a:endParaRPr lang="en-US" sz="1350" dirty="0"/>
          </a:p>
        </p:txBody>
      </p:sp>
      <p:sp>
        <p:nvSpPr>
          <p:cNvPr id="26" name="Text 23"/>
          <p:cNvSpPr/>
          <p:nvPr/>
        </p:nvSpPr>
        <p:spPr>
          <a:xfrm>
            <a:off x="9801225" y="7793831"/>
            <a:ext cx="323850" cy="383381"/>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FF6B1C"/>
                </a:solidFill>
                <a:latin typeface="IBM Plex Sans" pitchFamily="34" charset="0"/>
                <a:ea typeface="IBM Plex Sans" pitchFamily="34" charset="-122"/>
                <a:cs typeface="IBM Plex Sans" pitchFamily="34" charset="-120"/>
              </a:rPr>
              <a:t>→</a:t>
            </a:r>
            <a:endParaRPr lang="en-US" sz="1875" dirty="0"/>
          </a:p>
        </p:txBody>
      </p:sp>
      <p:sp>
        <p:nvSpPr>
          <p:cNvPr id="27" name="Text 24"/>
          <p:cNvSpPr/>
          <p:nvPr/>
        </p:nvSpPr>
        <p:spPr>
          <a:xfrm>
            <a:off x="10201275" y="7803356"/>
            <a:ext cx="6080979" cy="352425"/>
          </a:xfrm>
          <a:prstGeom prst="rect">
            <a:avLst/>
          </a:prstGeom>
          <a:noFill/>
          <a:ln/>
        </p:spPr>
        <p:txBody>
          <a:bodyPr wrap="square" lIns="0" tIns="0" rIns="0" bIns="0" rtlCol="0" anchor="t">
            <a:normAutofit/>
          </a:bodyPr>
          <a:lstStyle/>
          <a:p>
            <a:pPr algn="l" indent="0" marL="0">
              <a:lnSpc>
                <a:spcPct val="109848"/>
              </a:lnSpc>
              <a:buNone/>
            </a:pPr>
            <a:r>
              <a:rPr lang="en-US" sz="1875" dirty="0">
                <a:solidFill>
                  <a:srgbClr val="F4F7F7"/>
                </a:solidFill>
                <a:latin typeface="IBM Plex Sans" pitchFamily="34" charset="0"/>
                <a:ea typeface="IBM Plex Sans" pitchFamily="34" charset="-122"/>
                <a:cs typeface="IBM Plex Sans" pitchFamily="34" charset="-120"/>
              </a:rPr>
              <a:t>Refusal rules that mark missing information UNKNOWN</a:t>
            </a:r>
            <a:endParaRPr lang="en-US" sz="1875" dirty="0"/>
          </a:p>
        </p:txBody>
      </p:sp>
      <p:sp>
        <p:nvSpPr>
          <p:cNvPr id="28" name="Text 25"/>
          <p:cNvSpPr/>
          <p:nvPr/>
        </p:nvSpPr>
        <p:spPr>
          <a:xfrm>
            <a:off x="9801225" y="8272463"/>
            <a:ext cx="323850" cy="383381"/>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FF6B1C"/>
                </a:solidFill>
                <a:latin typeface="IBM Plex Sans" pitchFamily="34" charset="0"/>
                <a:ea typeface="IBM Plex Sans" pitchFamily="34" charset="-122"/>
                <a:cs typeface="IBM Plex Sans" pitchFamily="34" charset="-120"/>
              </a:rPr>
              <a:t>→</a:t>
            </a:r>
            <a:endParaRPr lang="en-US" sz="1875" dirty="0"/>
          </a:p>
        </p:txBody>
      </p:sp>
      <p:sp>
        <p:nvSpPr>
          <p:cNvPr id="29" name="Text 26"/>
          <p:cNvSpPr/>
          <p:nvPr/>
        </p:nvSpPr>
        <p:spPr>
          <a:xfrm>
            <a:off x="10201275" y="8281987"/>
            <a:ext cx="6676215" cy="352425"/>
          </a:xfrm>
          <a:prstGeom prst="rect">
            <a:avLst/>
          </a:prstGeom>
          <a:noFill/>
          <a:ln/>
        </p:spPr>
        <p:txBody>
          <a:bodyPr wrap="square" lIns="0" tIns="0" rIns="0" bIns="0" rtlCol="0" anchor="t">
            <a:normAutofit/>
          </a:bodyPr>
          <a:lstStyle/>
          <a:p>
            <a:pPr algn="l" indent="0" marL="0">
              <a:lnSpc>
                <a:spcPct val="109848"/>
              </a:lnSpc>
              <a:buNone/>
            </a:pPr>
            <a:r>
              <a:rPr lang="en-US" sz="1875" dirty="0">
                <a:solidFill>
                  <a:srgbClr val="F4F7F7"/>
                </a:solidFill>
                <a:latin typeface="IBM Plex Sans" pitchFamily="34" charset="0"/>
                <a:ea typeface="IBM Plex Sans" pitchFamily="34" charset="-122"/>
                <a:cs typeface="IBM Plex Sans" pitchFamily="34" charset="-120"/>
              </a:rPr>
              <a:t>Approval workflows that separate drafts from approved work</a:t>
            </a:r>
            <a:endParaRPr lang="en-US" sz="1875" dirty="0"/>
          </a:p>
        </p:txBody>
      </p:sp>
      <p:sp>
        <p:nvSpPr>
          <p:cNvPr id="30" name="Text 27"/>
          <p:cNvSpPr/>
          <p:nvPr/>
        </p:nvSpPr>
        <p:spPr>
          <a:xfrm>
            <a:off x="9801225" y="8751094"/>
            <a:ext cx="323850" cy="383381"/>
          </a:xfrm>
          <a:prstGeom prst="rect">
            <a:avLst/>
          </a:prstGeom>
          <a:noFill/>
          <a:ln/>
        </p:spPr>
        <p:txBody>
          <a:bodyPr wrap="square" lIns="25400" tIns="25400" rIns="25400" bIns="25400" rtlCol="0" anchor="t">
            <a:normAutofit/>
          </a:bodyPr>
          <a:lstStyle/>
          <a:p>
            <a:pPr algn="l" indent="0" marL="0">
              <a:lnSpc>
                <a:spcPct val="109848"/>
              </a:lnSpc>
              <a:buNone/>
            </a:pPr>
            <a:r>
              <a:rPr lang="en-US" sz="1875" dirty="0">
                <a:solidFill>
                  <a:srgbClr val="FF6B1C"/>
                </a:solidFill>
                <a:latin typeface="IBM Plex Sans" pitchFamily="34" charset="0"/>
                <a:ea typeface="IBM Plex Sans" pitchFamily="34" charset="-122"/>
                <a:cs typeface="IBM Plex Sans" pitchFamily="34" charset="-120"/>
              </a:rPr>
              <a:t>→</a:t>
            </a:r>
            <a:endParaRPr lang="en-US" sz="1875" dirty="0"/>
          </a:p>
        </p:txBody>
      </p:sp>
      <p:sp>
        <p:nvSpPr>
          <p:cNvPr id="31" name="Text 28"/>
          <p:cNvSpPr/>
          <p:nvPr/>
        </p:nvSpPr>
        <p:spPr>
          <a:xfrm>
            <a:off x="10201275" y="8760619"/>
            <a:ext cx="6339584" cy="352425"/>
          </a:xfrm>
          <a:prstGeom prst="rect">
            <a:avLst/>
          </a:prstGeom>
          <a:noFill/>
          <a:ln/>
        </p:spPr>
        <p:txBody>
          <a:bodyPr wrap="square" lIns="0" tIns="0" rIns="0" bIns="0" rtlCol="0" anchor="t">
            <a:normAutofit/>
          </a:bodyPr>
          <a:lstStyle/>
          <a:p>
            <a:pPr algn="l" indent="0" marL="0">
              <a:lnSpc>
                <a:spcPct val="109848"/>
              </a:lnSpc>
              <a:buNone/>
            </a:pPr>
            <a:r>
              <a:rPr lang="en-US" sz="1875" dirty="0">
                <a:solidFill>
                  <a:srgbClr val="F4F7F7"/>
                </a:solidFill>
                <a:latin typeface="IBM Plex Sans" pitchFamily="34" charset="0"/>
                <a:ea typeface="IBM Plex Sans" pitchFamily="34" charset="-122"/>
                <a:cs typeface="IBM Plex Sans" pitchFamily="34" charset="-120"/>
              </a:rPr>
              <a:t>Quality gates that stop the build before a customer sees it</a:t>
            </a:r>
            <a:endParaRPr lang="en-US" sz="18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2247900"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245D63"/>
                </a:solidFill>
                <a:latin typeface="IBM Plex Mono" pitchFamily="34" charset="0"/>
                <a:ea typeface="IBM Plex Mono" pitchFamily="34" charset="-122"/>
                <a:cs typeface="IBM Plex Mono" pitchFamily="34" charset="-120"/>
              </a:rPr>
              <a:t>THE FOUR LAYERS</a:t>
            </a:r>
            <a:endParaRPr lang="en-US" sz="1500" dirty="0"/>
          </a:p>
        </p:txBody>
      </p:sp>
      <p:sp>
        <p:nvSpPr>
          <p:cNvPr id="4" name="Text 1"/>
          <p:cNvSpPr/>
          <p:nvPr/>
        </p:nvSpPr>
        <p:spPr>
          <a:xfrm>
            <a:off x="990600" y="1200150"/>
            <a:ext cx="5870674" cy="798165"/>
          </a:xfrm>
          <a:prstGeom prst="rect">
            <a:avLst/>
          </a:prstGeom>
          <a:noFill/>
          <a:ln/>
        </p:spPr>
        <p:txBody>
          <a:bodyPr wrap="square" lIns="25400" tIns="25400" rIns="25400" bIns="25400" rtlCol="0" anchor="t">
            <a:normAutofit/>
          </a:bodyPr>
          <a:lstStyle/>
          <a:p>
            <a:pPr algn="l" indent="0" marL="0">
              <a:lnSpc>
                <a:spcPct val="96145"/>
              </a:lnSpc>
              <a:buNone/>
            </a:pPr>
            <a:r>
              <a:rPr lang="en-US" sz="5700" b="1" spc="-228" kern="0" dirty="0">
                <a:solidFill>
                  <a:srgbClr val="00272C"/>
                </a:solidFill>
                <a:latin typeface="Archivo" pitchFamily="34" charset="0"/>
                <a:ea typeface="Archivo" pitchFamily="34" charset="-122"/>
                <a:cs typeface="Archivo" pitchFamily="34" charset="-120"/>
              </a:rPr>
              <a:t>Connect all four.</a:t>
            </a:r>
            <a:endParaRPr lang="en-US" sz="5700" dirty="0"/>
          </a:p>
        </p:txBody>
      </p:sp>
      <p:sp>
        <p:nvSpPr>
          <p:cNvPr id="5" name="Text 2"/>
          <p:cNvSpPr/>
          <p:nvPr/>
        </p:nvSpPr>
        <p:spPr>
          <a:xfrm>
            <a:off x="11391900" y="767953"/>
            <a:ext cx="6082665" cy="1135112"/>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476367"/>
                </a:solidFill>
                <a:latin typeface="IBM Plex Sans" pitchFamily="34" charset="0"/>
                <a:ea typeface="IBM Plex Sans" pitchFamily="34" charset="-122"/>
                <a:cs typeface="IBM Plex Sans" pitchFamily="34" charset="-120"/>
              </a:rPr>
              <a:t>Most AI efforts overinvest in one layer and stall before the others connect. The value comes from making all four work together.</a:t>
            </a:r>
            <a:endParaRPr lang="en-US" sz="1800" dirty="0"/>
          </a:p>
        </p:txBody>
      </p:sp>
      <p:sp>
        <p:nvSpPr>
          <p:cNvPr id="6" name="Shape 3"/>
          <p:cNvSpPr/>
          <p:nvPr/>
        </p:nvSpPr>
        <p:spPr>
          <a:xfrm>
            <a:off x="990600" y="2417415"/>
            <a:ext cx="3676650" cy="5621685"/>
          </a:xfrm>
          <a:prstGeom prst="roundRect">
            <a:avLst>
              <a:gd name="adj" fmla="val 4663"/>
            </a:avLst>
          </a:prstGeom>
          <a:solidFill>
            <a:srgbClr val="FFFFFF"/>
          </a:solidFill>
          <a:ln w="9525">
            <a:solidFill>
              <a:srgbClr val="D6DFE0"/>
            </a:solidFill>
            <a:prstDash val="solid"/>
          </a:ln>
        </p:spPr>
      </p:sp>
      <p:sp>
        <p:nvSpPr>
          <p:cNvPr id="7" name="Text 4"/>
          <p:cNvSpPr/>
          <p:nvPr/>
        </p:nvSpPr>
        <p:spPr>
          <a:xfrm>
            <a:off x="1343025" y="2807940"/>
            <a:ext cx="3268980" cy="266700"/>
          </a:xfrm>
          <a:prstGeom prst="rect">
            <a:avLst/>
          </a:prstGeom>
          <a:noFill/>
          <a:ln/>
        </p:spPr>
        <p:txBody>
          <a:bodyPr wrap="square" lIns="25400" tIns="25400" rIns="25400" bIns="25400" rtlCol="0" anchor="t">
            <a:normAutofit/>
          </a:bodyPr>
          <a:lstStyle/>
          <a:p>
            <a:pPr algn="l" indent="0" marL="0">
              <a:lnSpc>
                <a:spcPct val="75000"/>
              </a:lnSpc>
              <a:buNone/>
            </a:pPr>
            <a:r>
              <a:rPr lang="en-US" sz="1800" dirty="0">
                <a:solidFill>
                  <a:srgbClr val="245D63"/>
                </a:solidFill>
                <a:latin typeface="IBM Plex Mono" pitchFamily="34" charset="0"/>
                <a:ea typeface="IBM Plex Mono" pitchFamily="34" charset="-122"/>
                <a:cs typeface="IBM Plex Mono" pitchFamily="34" charset="-120"/>
              </a:rPr>
              <a:t>01</a:t>
            </a:r>
            <a:endParaRPr lang="en-US" sz="1800" dirty="0"/>
          </a:p>
        </p:txBody>
      </p:sp>
      <p:sp>
        <p:nvSpPr>
          <p:cNvPr id="8" name="Text 5"/>
          <p:cNvSpPr/>
          <p:nvPr/>
        </p:nvSpPr>
        <p:spPr>
          <a:xfrm>
            <a:off x="1343025" y="3246090"/>
            <a:ext cx="3268980" cy="436215"/>
          </a:xfrm>
          <a:prstGeom prst="rect">
            <a:avLst/>
          </a:prstGeom>
          <a:noFill/>
          <a:ln/>
        </p:spPr>
        <p:txBody>
          <a:bodyPr wrap="square" lIns="25400" tIns="25400" rIns="25400" bIns="25400" rtlCol="0" anchor="t">
            <a:normAutofit/>
          </a:bodyPr>
          <a:lstStyle/>
          <a:p>
            <a:pPr algn="l" indent="0" marL="0">
              <a:lnSpc>
                <a:spcPct val="101951"/>
              </a:lnSpc>
              <a:buNone/>
            </a:pPr>
            <a:r>
              <a:rPr lang="en-US" sz="2850" b="1" spc="-85" kern="0" dirty="0">
                <a:solidFill>
                  <a:srgbClr val="00272C"/>
                </a:solidFill>
                <a:latin typeface="Archivo" pitchFamily="34" charset="0"/>
                <a:ea typeface="Archivo" pitchFamily="34" charset="-122"/>
                <a:cs typeface="Archivo" pitchFamily="34" charset="-120"/>
              </a:rPr>
              <a:t>Technology</a:t>
            </a:r>
            <a:endParaRPr lang="en-US" sz="2850" dirty="0"/>
          </a:p>
        </p:txBody>
      </p:sp>
      <p:sp>
        <p:nvSpPr>
          <p:cNvPr id="9" name="Text 6"/>
          <p:cNvSpPr/>
          <p:nvPr/>
        </p:nvSpPr>
        <p:spPr>
          <a:xfrm>
            <a:off x="1343025" y="3720405"/>
            <a:ext cx="3268980"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FF6B1C"/>
                </a:solidFill>
                <a:latin typeface="IBM Plex Mono" pitchFamily="34" charset="0"/>
                <a:ea typeface="IBM Plex Mono" pitchFamily="34" charset="-122"/>
                <a:cs typeface="IBM Plex Mono" pitchFamily="34" charset="-120"/>
              </a:rPr>
              <a:t>the foundation</a:t>
            </a:r>
            <a:endParaRPr lang="en-US" sz="1650" dirty="0"/>
          </a:p>
        </p:txBody>
      </p:sp>
      <p:sp>
        <p:nvSpPr>
          <p:cNvPr id="10" name="Text 7"/>
          <p:cNvSpPr/>
          <p:nvPr/>
        </p:nvSpPr>
        <p:spPr>
          <a:xfrm>
            <a:off x="1183005" y="4177605"/>
            <a:ext cx="3208020" cy="2262783"/>
          </a:xfrm>
          <a:prstGeom prst="rect">
            <a:avLst/>
          </a:prstGeom>
          <a:noFill/>
          <a:ln/>
        </p:spPr>
        <p:txBody>
          <a:bodyPr wrap="square" lIns="25400" tIns="25400" rIns="25400" bIns="25400" rtlCol="0" anchor="t">
            <a:normAutofit/>
          </a:bodyPr>
          <a:lstStyle/>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Model access, and a routing table instead of a crawl</a:t>
            </a:r>
            <a:endParaRPr lang="en-US" sz="1800" dirty="0"/>
          </a:p>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Integrations into the tools the work already lives in</a:t>
            </a:r>
            <a:endParaRPr lang="en-US" sz="1800" dirty="0"/>
          </a:p>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A deploy pipeline with the quality gates inside it</a:t>
            </a:r>
            <a:endParaRPr lang="en-US" sz="1800" dirty="0"/>
          </a:p>
        </p:txBody>
      </p:sp>
      <p:sp>
        <p:nvSpPr>
          <p:cNvPr id="11" name="Text 8"/>
          <p:cNvSpPr/>
          <p:nvPr/>
        </p:nvSpPr>
        <p:spPr>
          <a:xfrm>
            <a:off x="4629150" y="2417415"/>
            <a:ext cx="609600" cy="5659785"/>
          </a:xfrm>
          <a:prstGeom prst="rect">
            <a:avLst/>
          </a:prstGeom>
          <a:noFill/>
          <a:ln/>
        </p:spPr>
        <p:txBody>
          <a:bodyPr wrap="square" lIns="25400" tIns="25400" rIns="25400" bIns="25400" rtlCol="0" anchor="ctr">
            <a:normAutofit/>
          </a:bodyPr>
          <a:lstStyle/>
          <a:p>
            <a:pPr algn="ctr" indent="0" marL="0">
              <a:buNone/>
            </a:pPr>
            <a:r>
              <a:rPr lang="en-US" sz="3000" b="1" dirty="0">
                <a:solidFill>
                  <a:srgbClr val="9DB3B4"/>
                </a:solidFill>
                <a:latin typeface="Archivo" pitchFamily="34" charset="0"/>
                <a:ea typeface="Archivo" pitchFamily="34" charset="-122"/>
                <a:cs typeface="Archivo" pitchFamily="34" charset="-120"/>
              </a:rPr>
              <a:t>+</a:t>
            </a:r>
            <a:endParaRPr lang="en-US" sz="3000" dirty="0"/>
          </a:p>
        </p:txBody>
      </p:sp>
      <p:sp>
        <p:nvSpPr>
          <p:cNvPr id="12" name="Shape 9"/>
          <p:cNvSpPr/>
          <p:nvPr/>
        </p:nvSpPr>
        <p:spPr>
          <a:xfrm>
            <a:off x="5200650" y="2417415"/>
            <a:ext cx="3676650" cy="5621685"/>
          </a:xfrm>
          <a:prstGeom prst="roundRect">
            <a:avLst>
              <a:gd name="adj" fmla="val 4663"/>
            </a:avLst>
          </a:prstGeom>
          <a:solidFill>
            <a:srgbClr val="FFFFFF"/>
          </a:solidFill>
          <a:ln w="9525">
            <a:solidFill>
              <a:srgbClr val="D6DFE0"/>
            </a:solidFill>
            <a:prstDash val="solid"/>
          </a:ln>
        </p:spPr>
      </p:sp>
      <p:sp>
        <p:nvSpPr>
          <p:cNvPr id="13" name="Text 10"/>
          <p:cNvSpPr/>
          <p:nvPr/>
        </p:nvSpPr>
        <p:spPr>
          <a:xfrm>
            <a:off x="5553075" y="2807940"/>
            <a:ext cx="3268980" cy="266700"/>
          </a:xfrm>
          <a:prstGeom prst="rect">
            <a:avLst/>
          </a:prstGeom>
          <a:noFill/>
          <a:ln/>
        </p:spPr>
        <p:txBody>
          <a:bodyPr wrap="square" lIns="25400" tIns="25400" rIns="25400" bIns="25400" rtlCol="0" anchor="t">
            <a:normAutofit/>
          </a:bodyPr>
          <a:lstStyle/>
          <a:p>
            <a:pPr algn="l" indent="0" marL="0">
              <a:lnSpc>
                <a:spcPct val="75000"/>
              </a:lnSpc>
              <a:buNone/>
            </a:pPr>
            <a:r>
              <a:rPr lang="en-US" sz="1800" dirty="0">
                <a:solidFill>
                  <a:srgbClr val="245D63"/>
                </a:solidFill>
                <a:latin typeface="IBM Plex Mono" pitchFamily="34" charset="0"/>
                <a:ea typeface="IBM Plex Mono" pitchFamily="34" charset="-122"/>
                <a:cs typeface="IBM Plex Mono" pitchFamily="34" charset="-120"/>
              </a:rPr>
              <a:t>02</a:t>
            </a:r>
            <a:endParaRPr lang="en-US" sz="1800" dirty="0"/>
          </a:p>
        </p:txBody>
      </p:sp>
      <p:sp>
        <p:nvSpPr>
          <p:cNvPr id="14" name="Text 11"/>
          <p:cNvSpPr/>
          <p:nvPr/>
        </p:nvSpPr>
        <p:spPr>
          <a:xfrm>
            <a:off x="5553075" y="3246090"/>
            <a:ext cx="3060954" cy="834330"/>
          </a:xfrm>
          <a:prstGeom prst="rect">
            <a:avLst/>
          </a:prstGeom>
          <a:noFill/>
          <a:ln/>
        </p:spPr>
        <p:txBody>
          <a:bodyPr wrap="square" lIns="25400" tIns="25400" rIns="25400" bIns="25400" rtlCol="0" anchor="t">
            <a:normAutofit/>
          </a:bodyPr>
          <a:lstStyle/>
          <a:p>
            <a:pPr algn="l" indent="0" marL="0">
              <a:lnSpc>
                <a:spcPct val="101951"/>
              </a:lnSpc>
              <a:buNone/>
            </a:pPr>
            <a:r>
              <a:rPr lang="en-US" sz="2850" b="1" spc="-85" kern="0" dirty="0">
                <a:solidFill>
                  <a:srgbClr val="00272C"/>
                </a:solidFill>
                <a:latin typeface="Archivo" pitchFamily="34" charset="0"/>
                <a:ea typeface="Archivo" pitchFamily="34" charset="-122"/>
                <a:cs typeface="Archivo" pitchFamily="34" charset="-120"/>
              </a:rPr>
              <a:t>Company knowledge</a:t>
            </a:r>
            <a:endParaRPr lang="en-US" sz="2850" dirty="0"/>
          </a:p>
        </p:txBody>
      </p:sp>
      <p:sp>
        <p:nvSpPr>
          <p:cNvPr id="15" name="Text 12"/>
          <p:cNvSpPr/>
          <p:nvPr/>
        </p:nvSpPr>
        <p:spPr>
          <a:xfrm>
            <a:off x="5553075" y="4118521"/>
            <a:ext cx="3268980"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FF6B1C"/>
                </a:solidFill>
                <a:latin typeface="IBM Plex Mono" pitchFamily="34" charset="0"/>
                <a:ea typeface="IBM Plex Mono" pitchFamily="34" charset="-122"/>
                <a:cs typeface="IBM Plex Mono" pitchFamily="34" charset="-120"/>
              </a:rPr>
              <a:t>the context</a:t>
            </a:r>
            <a:endParaRPr lang="en-US" sz="1650" dirty="0"/>
          </a:p>
        </p:txBody>
      </p:sp>
      <p:sp>
        <p:nvSpPr>
          <p:cNvPr id="16" name="Text 13"/>
          <p:cNvSpPr/>
          <p:nvPr/>
        </p:nvSpPr>
        <p:spPr>
          <a:xfrm>
            <a:off x="5393055" y="4575721"/>
            <a:ext cx="3208020" cy="2902744"/>
          </a:xfrm>
          <a:prstGeom prst="rect">
            <a:avLst/>
          </a:prstGeom>
          <a:noFill/>
          <a:ln/>
        </p:spPr>
        <p:txBody>
          <a:bodyPr wrap="square" lIns="25400" tIns="25400" rIns="25400" bIns="25400" rtlCol="0" anchor="t">
            <a:normAutofit/>
          </a:bodyPr>
          <a:lstStyle/>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A constitution the system reads first, before anything else</a:t>
            </a:r>
            <a:endParaRPr lang="en-US" sz="1800" dirty="0"/>
          </a:p>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One home per truth, so two documents cannot disagree</a:t>
            </a:r>
            <a:endParaRPr lang="en-US" sz="1800" dirty="0"/>
          </a:p>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UNKNOWN filed as a numbered question, not a guess</a:t>
            </a:r>
            <a:endParaRPr lang="en-US" sz="1800" dirty="0"/>
          </a:p>
        </p:txBody>
      </p:sp>
      <p:sp>
        <p:nvSpPr>
          <p:cNvPr id="17" name="Text 14"/>
          <p:cNvSpPr/>
          <p:nvPr/>
        </p:nvSpPr>
        <p:spPr>
          <a:xfrm>
            <a:off x="8839200" y="2417415"/>
            <a:ext cx="609600" cy="5659785"/>
          </a:xfrm>
          <a:prstGeom prst="rect">
            <a:avLst/>
          </a:prstGeom>
          <a:noFill/>
          <a:ln/>
        </p:spPr>
        <p:txBody>
          <a:bodyPr wrap="square" lIns="25400" tIns="25400" rIns="25400" bIns="25400" rtlCol="0" anchor="ctr">
            <a:normAutofit/>
          </a:bodyPr>
          <a:lstStyle/>
          <a:p>
            <a:pPr algn="ctr" indent="0" marL="0">
              <a:buNone/>
            </a:pPr>
            <a:r>
              <a:rPr lang="en-US" sz="3000" b="1" dirty="0">
                <a:solidFill>
                  <a:srgbClr val="9DB3B4"/>
                </a:solidFill>
                <a:latin typeface="Archivo" pitchFamily="34" charset="0"/>
                <a:ea typeface="Archivo" pitchFamily="34" charset="-122"/>
                <a:cs typeface="Archivo" pitchFamily="34" charset="-120"/>
              </a:rPr>
              <a:t>+</a:t>
            </a:r>
            <a:endParaRPr lang="en-US" sz="3000" dirty="0"/>
          </a:p>
        </p:txBody>
      </p:sp>
      <p:sp>
        <p:nvSpPr>
          <p:cNvPr id="18" name="Shape 15"/>
          <p:cNvSpPr/>
          <p:nvPr/>
        </p:nvSpPr>
        <p:spPr>
          <a:xfrm>
            <a:off x="9410700" y="2417415"/>
            <a:ext cx="3676650" cy="5621685"/>
          </a:xfrm>
          <a:prstGeom prst="roundRect">
            <a:avLst>
              <a:gd name="adj" fmla="val 4663"/>
            </a:avLst>
          </a:prstGeom>
          <a:solidFill>
            <a:srgbClr val="FFFFFF"/>
          </a:solidFill>
          <a:ln w="9525">
            <a:solidFill>
              <a:srgbClr val="D6DFE0"/>
            </a:solidFill>
            <a:prstDash val="solid"/>
          </a:ln>
        </p:spPr>
      </p:sp>
      <p:sp>
        <p:nvSpPr>
          <p:cNvPr id="19" name="Text 16"/>
          <p:cNvSpPr/>
          <p:nvPr/>
        </p:nvSpPr>
        <p:spPr>
          <a:xfrm>
            <a:off x="9763125" y="2807940"/>
            <a:ext cx="3268980" cy="266700"/>
          </a:xfrm>
          <a:prstGeom prst="rect">
            <a:avLst/>
          </a:prstGeom>
          <a:noFill/>
          <a:ln/>
        </p:spPr>
        <p:txBody>
          <a:bodyPr wrap="square" lIns="25400" tIns="25400" rIns="25400" bIns="25400" rtlCol="0" anchor="t">
            <a:normAutofit/>
          </a:bodyPr>
          <a:lstStyle/>
          <a:p>
            <a:pPr algn="l" indent="0" marL="0">
              <a:lnSpc>
                <a:spcPct val="75000"/>
              </a:lnSpc>
              <a:buNone/>
            </a:pPr>
            <a:r>
              <a:rPr lang="en-US" sz="1800" dirty="0">
                <a:solidFill>
                  <a:srgbClr val="245D63"/>
                </a:solidFill>
                <a:latin typeface="IBM Plex Mono" pitchFamily="34" charset="0"/>
                <a:ea typeface="IBM Plex Mono" pitchFamily="34" charset="-122"/>
                <a:cs typeface="IBM Plex Mono" pitchFamily="34" charset="-120"/>
              </a:rPr>
              <a:t>03</a:t>
            </a:r>
            <a:endParaRPr lang="en-US" sz="1800" dirty="0"/>
          </a:p>
        </p:txBody>
      </p:sp>
      <p:sp>
        <p:nvSpPr>
          <p:cNvPr id="20" name="Text 17"/>
          <p:cNvSpPr/>
          <p:nvPr/>
        </p:nvSpPr>
        <p:spPr>
          <a:xfrm>
            <a:off x="9763125" y="3246090"/>
            <a:ext cx="3060954" cy="834330"/>
          </a:xfrm>
          <a:prstGeom prst="rect">
            <a:avLst/>
          </a:prstGeom>
          <a:noFill/>
          <a:ln/>
        </p:spPr>
        <p:txBody>
          <a:bodyPr wrap="square" lIns="25400" tIns="25400" rIns="25400" bIns="25400" rtlCol="0" anchor="t">
            <a:normAutofit/>
          </a:bodyPr>
          <a:lstStyle/>
          <a:p>
            <a:pPr algn="l" indent="0" marL="0">
              <a:lnSpc>
                <a:spcPct val="101951"/>
              </a:lnSpc>
              <a:buNone/>
            </a:pPr>
            <a:r>
              <a:rPr lang="en-US" sz="2850" b="1" spc="-85" kern="0" dirty="0">
                <a:solidFill>
                  <a:srgbClr val="00272C"/>
                </a:solidFill>
                <a:latin typeface="Archivo" pitchFamily="34" charset="0"/>
                <a:ea typeface="Archivo" pitchFamily="34" charset="-122"/>
                <a:cs typeface="Archivo" pitchFamily="34" charset="-120"/>
              </a:rPr>
              <a:t>Business use cases</a:t>
            </a:r>
            <a:endParaRPr lang="en-US" sz="2850" dirty="0"/>
          </a:p>
        </p:txBody>
      </p:sp>
      <p:sp>
        <p:nvSpPr>
          <p:cNvPr id="21" name="Text 18"/>
          <p:cNvSpPr/>
          <p:nvPr/>
        </p:nvSpPr>
        <p:spPr>
          <a:xfrm>
            <a:off x="9763125" y="4118521"/>
            <a:ext cx="3268980"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FF6B1C"/>
                </a:solidFill>
                <a:latin typeface="IBM Plex Mono" pitchFamily="34" charset="0"/>
                <a:ea typeface="IBM Plex Mono" pitchFamily="34" charset="-122"/>
                <a:cs typeface="IBM Plex Mono" pitchFamily="34" charset="-120"/>
              </a:rPr>
              <a:t>the purpose</a:t>
            </a:r>
            <a:endParaRPr lang="en-US" sz="1650" dirty="0"/>
          </a:p>
        </p:txBody>
      </p:sp>
      <p:sp>
        <p:nvSpPr>
          <p:cNvPr id="22" name="Text 19"/>
          <p:cNvSpPr/>
          <p:nvPr/>
        </p:nvSpPr>
        <p:spPr>
          <a:xfrm>
            <a:off x="9603105" y="4575721"/>
            <a:ext cx="3208020" cy="2902744"/>
          </a:xfrm>
          <a:prstGeom prst="rect">
            <a:avLst/>
          </a:prstGeom>
          <a:noFill/>
          <a:ln/>
        </p:spPr>
        <p:txBody>
          <a:bodyPr wrap="square" lIns="25400" tIns="25400" rIns="25400" bIns="25400" rtlCol="0" anchor="t">
            <a:normAutofit/>
          </a:bodyPr>
          <a:lstStyle/>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Built around the deliverables that eat the team's week</a:t>
            </a:r>
            <a:endParaRPr lang="en-US" sz="1800" dirty="0"/>
          </a:p>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Each type gets a skill that copies an approved gold standard</a:t>
            </a:r>
            <a:endParaRPr lang="en-US" sz="1800" dirty="0"/>
          </a:p>
          <a:p>
            <a:pPr algn="l" indent="0" marL="0">
              <a:lnSpc>
                <a:spcPct val="105000"/>
              </a:lnSpc>
              <a:buNone/>
            </a:pPr>
            <a:r>
              <a:rPr lang="en-US" sz="1800" dirty="0">
                <a:solidFill>
                  <a:srgbClr val="476367"/>
                </a:solidFill>
                <a:latin typeface="IBM Plex Sans" pitchFamily="34" charset="0"/>
                <a:ea typeface="IBM Plex Sans" pitchFamily="34" charset="-122"/>
                <a:cs typeface="IBM Plex Sans" pitchFamily="34" charset="-120"/>
              </a:rPr>
              <a:t>The same line runs from ask to approval, especially on quick jobs</a:t>
            </a:r>
            <a:endParaRPr lang="en-US" sz="1800" dirty="0"/>
          </a:p>
        </p:txBody>
      </p:sp>
      <p:sp>
        <p:nvSpPr>
          <p:cNvPr id="23" name="Text 20"/>
          <p:cNvSpPr/>
          <p:nvPr/>
        </p:nvSpPr>
        <p:spPr>
          <a:xfrm>
            <a:off x="13049250" y="2417415"/>
            <a:ext cx="609600" cy="5659785"/>
          </a:xfrm>
          <a:prstGeom prst="rect">
            <a:avLst/>
          </a:prstGeom>
          <a:noFill/>
          <a:ln/>
        </p:spPr>
        <p:txBody>
          <a:bodyPr wrap="square" lIns="25400" tIns="25400" rIns="25400" bIns="25400" rtlCol="0" anchor="ctr">
            <a:normAutofit/>
          </a:bodyPr>
          <a:lstStyle/>
          <a:p>
            <a:pPr algn="ctr" indent="0" marL="0">
              <a:buNone/>
            </a:pPr>
            <a:r>
              <a:rPr lang="en-US" sz="3000" b="1" dirty="0">
                <a:solidFill>
                  <a:srgbClr val="9DB3B4"/>
                </a:solidFill>
                <a:latin typeface="Archivo" pitchFamily="34" charset="0"/>
                <a:ea typeface="Archivo" pitchFamily="34" charset="-122"/>
                <a:cs typeface="Archivo" pitchFamily="34" charset="-120"/>
              </a:rPr>
              <a:t>+</a:t>
            </a:r>
            <a:endParaRPr lang="en-US" sz="3000" dirty="0"/>
          </a:p>
        </p:txBody>
      </p:sp>
      <p:sp>
        <p:nvSpPr>
          <p:cNvPr id="24" name="Shape 21"/>
          <p:cNvSpPr/>
          <p:nvPr/>
        </p:nvSpPr>
        <p:spPr>
          <a:xfrm>
            <a:off x="13620750" y="2417415"/>
            <a:ext cx="3676650" cy="5621685"/>
          </a:xfrm>
          <a:prstGeom prst="roundRect">
            <a:avLst>
              <a:gd name="adj" fmla="val 4663"/>
            </a:avLst>
          </a:prstGeom>
          <a:solidFill>
            <a:srgbClr val="245D63"/>
          </a:solidFill>
          <a:ln w="9525">
            <a:solidFill>
              <a:srgbClr val="245D63"/>
            </a:solidFill>
            <a:prstDash val="solid"/>
          </a:ln>
        </p:spPr>
      </p:sp>
      <p:sp>
        <p:nvSpPr>
          <p:cNvPr id="25" name="Text 22"/>
          <p:cNvSpPr/>
          <p:nvPr/>
        </p:nvSpPr>
        <p:spPr>
          <a:xfrm>
            <a:off x="13973175" y="2807940"/>
            <a:ext cx="3268980" cy="266700"/>
          </a:xfrm>
          <a:prstGeom prst="rect">
            <a:avLst/>
          </a:prstGeom>
          <a:noFill/>
          <a:ln/>
        </p:spPr>
        <p:txBody>
          <a:bodyPr wrap="square" lIns="25400" tIns="25400" rIns="25400" bIns="25400" rtlCol="0" anchor="t">
            <a:normAutofit/>
          </a:bodyPr>
          <a:lstStyle/>
          <a:p>
            <a:pPr algn="l" indent="0" marL="0">
              <a:lnSpc>
                <a:spcPct val="75000"/>
              </a:lnSpc>
              <a:buNone/>
            </a:pPr>
            <a:r>
              <a:rPr lang="en-US" sz="1800" dirty="0">
                <a:solidFill>
                  <a:srgbClr val="CFE0E0"/>
                </a:solidFill>
                <a:latin typeface="IBM Plex Mono" pitchFamily="34" charset="0"/>
                <a:ea typeface="IBM Plex Mono" pitchFamily="34" charset="-122"/>
                <a:cs typeface="IBM Plex Mono" pitchFamily="34" charset="-120"/>
              </a:rPr>
              <a:t>04</a:t>
            </a:r>
            <a:endParaRPr lang="en-US" sz="1800" dirty="0"/>
          </a:p>
        </p:txBody>
      </p:sp>
      <p:sp>
        <p:nvSpPr>
          <p:cNvPr id="26" name="Text 23"/>
          <p:cNvSpPr/>
          <p:nvPr/>
        </p:nvSpPr>
        <p:spPr>
          <a:xfrm>
            <a:off x="13973175" y="3246090"/>
            <a:ext cx="3060954" cy="834330"/>
          </a:xfrm>
          <a:prstGeom prst="rect">
            <a:avLst/>
          </a:prstGeom>
          <a:noFill/>
          <a:ln/>
        </p:spPr>
        <p:txBody>
          <a:bodyPr wrap="square" lIns="25400" tIns="25400" rIns="25400" bIns="25400" rtlCol="0" anchor="t">
            <a:normAutofit/>
          </a:bodyPr>
          <a:lstStyle/>
          <a:p>
            <a:pPr algn="l" indent="0" marL="0">
              <a:lnSpc>
                <a:spcPct val="101951"/>
              </a:lnSpc>
              <a:buNone/>
            </a:pPr>
            <a:r>
              <a:rPr lang="en-US" sz="2850" b="1" spc="-85" kern="0" dirty="0">
                <a:solidFill>
                  <a:srgbClr val="F4F7F7"/>
                </a:solidFill>
                <a:latin typeface="Archivo" pitchFamily="34" charset="0"/>
                <a:ea typeface="Archivo" pitchFamily="34" charset="-122"/>
                <a:cs typeface="Archivo" pitchFamily="34" charset="-120"/>
              </a:rPr>
              <a:t>Employee adoption</a:t>
            </a:r>
            <a:endParaRPr lang="en-US" sz="2850" dirty="0"/>
          </a:p>
        </p:txBody>
      </p:sp>
      <p:sp>
        <p:nvSpPr>
          <p:cNvPr id="27" name="Text 24"/>
          <p:cNvSpPr/>
          <p:nvPr/>
        </p:nvSpPr>
        <p:spPr>
          <a:xfrm>
            <a:off x="13973175" y="4118521"/>
            <a:ext cx="3268980"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FF9D63"/>
                </a:solidFill>
                <a:latin typeface="IBM Plex Mono" pitchFamily="34" charset="0"/>
                <a:ea typeface="IBM Plex Mono" pitchFamily="34" charset="-122"/>
                <a:cs typeface="IBM Plex Mono" pitchFamily="34" charset="-120"/>
              </a:rPr>
              <a:t>the value realized</a:t>
            </a:r>
            <a:endParaRPr lang="en-US" sz="1650" dirty="0"/>
          </a:p>
        </p:txBody>
      </p:sp>
      <p:sp>
        <p:nvSpPr>
          <p:cNvPr id="28" name="Text 25"/>
          <p:cNvSpPr/>
          <p:nvPr/>
        </p:nvSpPr>
        <p:spPr>
          <a:xfrm>
            <a:off x="13813155" y="4575721"/>
            <a:ext cx="3208020" cy="2902744"/>
          </a:xfrm>
          <a:prstGeom prst="rect">
            <a:avLst/>
          </a:prstGeom>
          <a:noFill/>
          <a:ln/>
        </p:spPr>
        <p:txBody>
          <a:bodyPr wrap="square" lIns="25400" tIns="25400" rIns="25400" bIns="25400" rtlCol="0" anchor="t">
            <a:normAutofit/>
          </a:bodyPr>
          <a:lstStyle/>
          <a:p>
            <a:pPr algn="l" indent="0" marL="0">
              <a:lnSpc>
                <a:spcPct val="105000"/>
              </a:lnSpc>
              <a:buNone/>
            </a:pPr>
            <a:r>
              <a:rPr lang="en-US" sz="1800" dirty="0">
                <a:solidFill>
                  <a:srgbClr val="E2ECEC"/>
                </a:solidFill>
                <a:latin typeface="IBM Plex Sans" pitchFamily="34" charset="0"/>
                <a:ea typeface="IBM Plex Sans" pitchFamily="34" charset="-122"/>
                <a:cs typeface="IBM Plex Sans" pitchFamily="34" charset="-120"/>
              </a:rPr>
              <a:t>Onboarding person by person, never an announcement</a:t>
            </a:r>
            <a:endParaRPr lang="en-US" sz="1800" dirty="0"/>
          </a:p>
          <a:p>
            <a:pPr algn="l" indent="0" marL="0">
              <a:lnSpc>
                <a:spcPct val="105000"/>
              </a:lnSpc>
              <a:buNone/>
            </a:pPr>
            <a:r>
              <a:rPr lang="en-US" sz="1800" dirty="0">
                <a:solidFill>
                  <a:srgbClr val="E2ECEC"/>
                </a:solidFill>
                <a:latin typeface="IBM Plex Sans" pitchFamily="34" charset="0"/>
                <a:ea typeface="IBM Plex Sans" pitchFamily="34" charset="-122"/>
                <a:cs typeface="IBM Plex Sans" pitchFamily="34" charset="-120"/>
              </a:rPr>
              <a:t>Guides written from observed confusion, not guessed confusion</a:t>
            </a:r>
            <a:endParaRPr lang="en-US" sz="1800" dirty="0"/>
          </a:p>
          <a:p>
            <a:pPr algn="l" indent="0" marL="0">
              <a:lnSpc>
                <a:spcPct val="105000"/>
              </a:lnSpc>
              <a:buNone/>
            </a:pPr>
            <a:r>
              <a:rPr lang="en-US" sz="1800" dirty="0">
                <a:solidFill>
                  <a:srgbClr val="E2ECEC"/>
                </a:solidFill>
                <a:latin typeface="IBM Plex Sans" pitchFamily="34" charset="0"/>
                <a:ea typeface="IBM Plex Sans" pitchFamily="34" charset="-122"/>
                <a:cs typeface="IBM Plex Sans" pitchFamily="34" charset="-120"/>
              </a:rPr>
              <a:t>Measured in month three, once the novelty is gone</a:t>
            </a:r>
            <a:endParaRPr lang="en-US" sz="1800" dirty="0"/>
          </a:p>
        </p:txBody>
      </p:sp>
      <p:sp>
        <p:nvSpPr>
          <p:cNvPr id="29" name="Shape 26"/>
          <p:cNvSpPr/>
          <p:nvPr/>
        </p:nvSpPr>
        <p:spPr>
          <a:xfrm>
            <a:off x="990600" y="8382000"/>
            <a:ext cx="16306800" cy="1143000"/>
          </a:xfrm>
          <a:prstGeom prst="roundRect">
            <a:avLst>
              <a:gd name="adj" fmla="val 13333"/>
            </a:avLst>
          </a:prstGeom>
          <a:solidFill>
            <a:srgbClr val="00272C"/>
          </a:solidFill>
          <a:ln/>
        </p:spPr>
      </p:sp>
      <p:sp>
        <p:nvSpPr>
          <p:cNvPr id="30" name="Text 27"/>
          <p:cNvSpPr/>
          <p:nvPr/>
        </p:nvSpPr>
        <p:spPr>
          <a:xfrm>
            <a:off x="1371600" y="8748713"/>
            <a:ext cx="320576" cy="447675"/>
          </a:xfrm>
          <a:prstGeom prst="rect">
            <a:avLst/>
          </a:prstGeom>
          <a:noFill/>
          <a:ln/>
        </p:spPr>
        <p:txBody>
          <a:bodyPr wrap="square" lIns="25400" tIns="25400" rIns="25400" bIns="25400" rtlCol="0" anchor="t">
            <a:normAutofit/>
          </a:bodyPr>
          <a:lstStyle/>
          <a:p>
            <a:pPr algn="l" indent="0" marL="0">
              <a:buNone/>
            </a:pPr>
            <a:r>
              <a:rPr lang="en-US" sz="3000" b="1" dirty="0">
                <a:solidFill>
                  <a:srgbClr val="FF6B1C"/>
                </a:solidFill>
                <a:latin typeface="Archivo" pitchFamily="34" charset="0"/>
                <a:ea typeface="Archivo" pitchFamily="34" charset="-122"/>
                <a:cs typeface="Archivo" pitchFamily="34" charset="-120"/>
              </a:rPr>
              <a:t>=</a:t>
            </a:r>
            <a:endParaRPr lang="en-US" sz="3000" dirty="0"/>
          </a:p>
        </p:txBody>
      </p:sp>
      <p:sp>
        <p:nvSpPr>
          <p:cNvPr id="31" name="Text 28"/>
          <p:cNvSpPr/>
          <p:nvPr/>
        </p:nvSpPr>
        <p:spPr>
          <a:xfrm>
            <a:off x="1882676" y="8763000"/>
            <a:ext cx="7568029" cy="419100"/>
          </a:xfrm>
          <a:prstGeom prst="rect">
            <a:avLst/>
          </a:prstGeom>
          <a:noFill/>
          <a:ln/>
        </p:spPr>
        <p:txBody>
          <a:bodyPr wrap="square" lIns="25400" tIns="25400" rIns="25400" bIns="25400" rtlCol="0" anchor="t">
            <a:normAutofit/>
          </a:bodyPr>
          <a:lstStyle/>
          <a:p>
            <a:pPr algn="l" indent="0" marL="0">
              <a:buNone/>
            </a:pPr>
            <a:r>
              <a:rPr lang="en-US" sz="2700" b="1" spc="-81" kern="0" dirty="0">
                <a:solidFill>
                  <a:srgbClr val="F4F7F7"/>
                </a:solidFill>
                <a:latin typeface="Archivo" pitchFamily="34" charset="0"/>
                <a:ea typeface="Archivo" pitchFamily="34" charset="-122"/>
                <a:cs typeface="Archivo" pitchFamily="34" charset="-120"/>
              </a:rPr>
              <a:t>One operating system the company runs on.</a:t>
            </a:r>
            <a:endParaRPr lang="en-US" sz="2700" dirty="0"/>
          </a:p>
        </p:txBody>
      </p:sp>
      <p:sp>
        <p:nvSpPr>
          <p:cNvPr id="32" name="Text 29"/>
          <p:cNvSpPr/>
          <p:nvPr/>
        </p:nvSpPr>
        <p:spPr>
          <a:xfrm>
            <a:off x="13149072" y="8667750"/>
            <a:ext cx="3767328" cy="609600"/>
          </a:xfrm>
          <a:prstGeom prst="rect">
            <a:avLst/>
          </a:prstGeom>
          <a:noFill/>
          <a:ln/>
        </p:spPr>
        <p:txBody>
          <a:bodyPr wrap="square" lIns="25400" tIns="25400" rIns="25400" bIns="25400" rtlCol="0" anchor="t">
            <a:normAutofit/>
          </a:bodyPr>
          <a:lstStyle/>
          <a:p>
            <a:pPr algn="r" indent="0" marL="0">
              <a:lnSpc>
                <a:spcPct val="120000"/>
              </a:lnSpc>
              <a:buNone/>
            </a:pPr>
            <a:r>
              <a:rPr lang="en-US" sz="1500" dirty="0">
                <a:solidFill>
                  <a:srgbClr val="A9C6C4"/>
                </a:solidFill>
                <a:latin typeface="IBM Plex Mono" pitchFamily="34" charset="0"/>
                <a:ea typeface="IBM Plex Mono" pitchFamily="34" charset="-122"/>
                <a:cs typeface="IBM Plex Mono" pitchFamily="34" charset="-120"/>
              </a:rPr>
              <a:t>Cancel the subscription tomorrow and the structure remains.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272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2684313"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A9C6C4"/>
                </a:solidFill>
                <a:latin typeface="IBM Plex Mono" pitchFamily="34" charset="0"/>
                <a:ea typeface="IBM Plex Mono" pitchFamily="34" charset="-122"/>
                <a:cs typeface="IBM Plex Mono" pitchFamily="34" charset="-120"/>
              </a:rPr>
              <a:t>THE OPERATING LOOP</a:t>
            </a:r>
            <a:endParaRPr lang="en-US" sz="1500" dirty="0"/>
          </a:p>
        </p:txBody>
      </p:sp>
      <p:sp>
        <p:nvSpPr>
          <p:cNvPr id="4" name="Text 1"/>
          <p:cNvSpPr/>
          <p:nvPr/>
        </p:nvSpPr>
        <p:spPr>
          <a:xfrm>
            <a:off x="990600" y="1200150"/>
            <a:ext cx="9839027" cy="798165"/>
          </a:xfrm>
          <a:prstGeom prst="rect">
            <a:avLst/>
          </a:prstGeom>
          <a:noFill/>
          <a:ln/>
        </p:spPr>
        <p:txBody>
          <a:bodyPr wrap="square" lIns="25400" tIns="25400" rIns="25400" bIns="25400" rtlCol="0" anchor="t">
            <a:normAutofit/>
          </a:bodyPr>
          <a:lstStyle/>
          <a:p>
            <a:pPr algn="l" indent="0" marL="0">
              <a:lnSpc>
                <a:spcPct val="96145"/>
              </a:lnSpc>
              <a:buNone/>
            </a:pPr>
            <a:r>
              <a:rPr lang="en-US" sz="5700" b="1" spc="-228" kern="0" dirty="0">
                <a:solidFill>
                  <a:srgbClr val="F4F7F7"/>
                </a:solidFill>
                <a:latin typeface="Archivo" pitchFamily="34" charset="0"/>
                <a:ea typeface="Archivo" pitchFamily="34" charset="-122"/>
                <a:cs typeface="Archivo" pitchFamily="34" charset="-120"/>
              </a:rPr>
              <a:t>Seven steps. No shortcuts.</a:t>
            </a:r>
            <a:endParaRPr lang="en-US" sz="5700" dirty="0"/>
          </a:p>
        </p:txBody>
      </p:sp>
      <p:sp>
        <p:nvSpPr>
          <p:cNvPr id="5" name="Text 2"/>
          <p:cNvSpPr/>
          <p:nvPr/>
        </p:nvSpPr>
        <p:spPr>
          <a:xfrm>
            <a:off x="11582400" y="767953"/>
            <a:ext cx="5886450" cy="1135112"/>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B8C9CB"/>
                </a:solidFill>
                <a:latin typeface="IBM Plex Sans" pitchFamily="34" charset="0"/>
                <a:ea typeface="IBM Plex Sans" pitchFamily="34" charset="-122"/>
                <a:cs typeface="IBM Plex Sans" pitchFamily="34" charset="-120"/>
              </a:rPr>
              <a:t>Every request moves through the same path. Its position in the folder tree is its approval status, so nothing ships by accident.</a:t>
            </a:r>
            <a:endParaRPr lang="en-US" sz="1800" dirty="0"/>
          </a:p>
        </p:txBody>
      </p:sp>
      <p:sp>
        <p:nvSpPr>
          <p:cNvPr id="6" name="Shape 3"/>
          <p:cNvSpPr/>
          <p:nvPr/>
        </p:nvSpPr>
        <p:spPr>
          <a:xfrm>
            <a:off x="990600" y="4217491"/>
            <a:ext cx="2166193" cy="28575"/>
          </a:xfrm>
          <a:prstGeom prst="rect">
            <a:avLst/>
          </a:prstGeom>
          <a:solidFill>
            <a:srgbClr val="FF6B1C"/>
          </a:solidFill>
          <a:ln/>
        </p:spPr>
      </p:sp>
      <p:sp>
        <p:nvSpPr>
          <p:cNvPr id="7" name="Text 4"/>
          <p:cNvSpPr/>
          <p:nvPr/>
        </p:nvSpPr>
        <p:spPr>
          <a:xfrm>
            <a:off x="990600" y="4493716"/>
            <a:ext cx="2382813"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FF6B1C"/>
                </a:solidFill>
                <a:latin typeface="IBM Plex Mono" pitchFamily="34" charset="0"/>
                <a:ea typeface="IBM Plex Mono" pitchFamily="34" charset="-122"/>
                <a:cs typeface="IBM Plex Mono" pitchFamily="34" charset="-120"/>
              </a:rPr>
              <a:t>01 · ASK</a:t>
            </a:r>
            <a:endParaRPr lang="en-US" sz="1650" dirty="0"/>
          </a:p>
        </p:txBody>
      </p:sp>
      <p:sp>
        <p:nvSpPr>
          <p:cNvPr id="8" name="Text 5"/>
          <p:cNvSpPr/>
          <p:nvPr/>
        </p:nvSpPr>
        <p:spPr>
          <a:xfrm>
            <a:off x="990600" y="4836616"/>
            <a:ext cx="2382813" cy="379363"/>
          </a:xfrm>
          <a:prstGeom prst="rect">
            <a:avLst/>
          </a:prstGeom>
          <a:noFill/>
          <a:ln/>
        </p:spPr>
        <p:txBody>
          <a:bodyPr wrap="square" lIns="25400" tIns="25400" rIns="25400" bIns="25400" rtlCol="0" anchor="t">
            <a:normAutofit/>
          </a:bodyPr>
          <a:lstStyle/>
          <a:p>
            <a:pPr algn="l" indent="0" marL="0">
              <a:lnSpc>
                <a:spcPct val="102400"/>
              </a:lnSpc>
              <a:buNone/>
            </a:pPr>
            <a:r>
              <a:rPr lang="en-US" sz="2400" b="1" spc="-72" kern="0" dirty="0">
                <a:solidFill>
                  <a:srgbClr val="F4F7F7"/>
                </a:solidFill>
                <a:latin typeface="Archivo" pitchFamily="34" charset="0"/>
                <a:ea typeface="Archivo" pitchFamily="34" charset="-122"/>
                <a:cs typeface="Archivo" pitchFamily="34" charset="-120"/>
              </a:rPr>
              <a:t>The request</a:t>
            </a:r>
            <a:endParaRPr lang="en-US" sz="2400" dirty="0"/>
          </a:p>
        </p:txBody>
      </p:sp>
      <p:sp>
        <p:nvSpPr>
          <p:cNvPr id="9" name="Text 6"/>
          <p:cNvSpPr/>
          <p:nvPr/>
        </p:nvSpPr>
        <p:spPr>
          <a:xfrm>
            <a:off x="990600" y="5311229"/>
            <a:ext cx="2242393" cy="1253133"/>
          </a:xfrm>
          <a:prstGeom prst="rect">
            <a:avLst/>
          </a:prstGeom>
          <a:noFill/>
          <a:ln/>
        </p:spPr>
        <p:txBody>
          <a:bodyPr wrap="square" lIns="25400" tIns="25400" rIns="25400" bIns="25400" rtlCol="0" anchor="t">
            <a:normAutofit/>
          </a:bodyPr>
          <a:lstStyle/>
          <a:p>
            <a:pPr algn="l" indent="0" marL="0">
              <a:lnSpc>
                <a:spcPct val="110000"/>
              </a:lnSpc>
              <a:buNone/>
            </a:pPr>
            <a:r>
              <a:rPr lang="en-US" sz="1650" dirty="0">
                <a:solidFill>
                  <a:srgbClr val="B8C9CB"/>
                </a:solidFill>
                <a:latin typeface="IBM Plex Sans" pitchFamily="34" charset="0"/>
                <a:ea typeface="IBM Plex Sans" pitchFamily="34" charset="-122"/>
                <a:cs typeface="IBM Plex Sans" pitchFamily="34" charset="-120"/>
              </a:rPr>
              <a:t>Anyone asks in plain language, for a deliverable, a fact or a plan.</a:t>
            </a:r>
            <a:endParaRPr lang="en-US" sz="1650" dirty="0"/>
          </a:p>
        </p:txBody>
      </p:sp>
      <p:sp>
        <p:nvSpPr>
          <p:cNvPr id="10" name="Shape 7"/>
          <p:cNvSpPr/>
          <p:nvPr/>
        </p:nvSpPr>
        <p:spPr>
          <a:xfrm>
            <a:off x="3347293" y="4217491"/>
            <a:ext cx="2166193" cy="28575"/>
          </a:xfrm>
          <a:prstGeom prst="rect">
            <a:avLst/>
          </a:prstGeom>
          <a:solidFill>
            <a:srgbClr val="47767A"/>
          </a:solidFill>
          <a:ln/>
        </p:spPr>
      </p:sp>
      <p:sp>
        <p:nvSpPr>
          <p:cNvPr id="11" name="Text 8"/>
          <p:cNvSpPr/>
          <p:nvPr/>
        </p:nvSpPr>
        <p:spPr>
          <a:xfrm>
            <a:off x="3347293" y="4493716"/>
            <a:ext cx="2382813"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A9C6C4"/>
                </a:solidFill>
                <a:latin typeface="IBM Plex Mono" pitchFamily="34" charset="0"/>
                <a:ea typeface="IBM Plex Mono" pitchFamily="34" charset="-122"/>
                <a:cs typeface="IBM Plex Mono" pitchFamily="34" charset="-120"/>
              </a:rPr>
              <a:t>02 · ENHANCE</a:t>
            </a:r>
            <a:endParaRPr lang="en-US" sz="1650" dirty="0"/>
          </a:p>
        </p:txBody>
      </p:sp>
      <p:sp>
        <p:nvSpPr>
          <p:cNvPr id="12" name="Text 9"/>
          <p:cNvSpPr/>
          <p:nvPr/>
        </p:nvSpPr>
        <p:spPr>
          <a:xfrm>
            <a:off x="3347293" y="4836616"/>
            <a:ext cx="2382813" cy="379363"/>
          </a:xfrm>
          <a:prstGeom prst="rect">
            <a:avLst/>
          </a:prstGeom>
          <a:noFill/>
          <a:ln/>
        </p:spPr>
        <p:txBody>
          <a:bodyPr wrap="square" lIns="25400" tIns="25400" rIns="25400" bIns="25400" rtlCol="0" anchor="t">
            <a:normAutofit/>
          </a:bodyPr>
          <a:lstStyle/>
          <a:p>
            <a:pPr algn="l" indent="0" marL="0">
              <a:lnSpc>
                <a:spcPct val="102400"/>
              </a:lnSpc>
              <a:buNone/>
            </a:pPr>
            <a:r>
              <a:rPr lang="en-US" sz="2400" b="1" spc="-72" kern="0" dirty="0">
                <a:solidFill>
                  <a:srgbClr val="F4F7F7"/>
                </a:solidFill>
                <a:latin typeface="Archivo" pitchFamily="34" charset="0"/>
                <a:ea typeface="Archivo" pitchFamily="34" charset="-122"/>
                <a:cs typeface="Archivo" pitchFamily="34" charset="-120"/>
              </a:rPr>
              <a:t>Silent intake</a:t>
            </a:r>
            <a:endParaRPr lang="en-US" sz="2400" dirty="0"/>
          </a:p>
        </p:txBody>
      </p:sp>
      <p:sp>
        <p:nvSpPr>
          <p:cNvPr id="13" name="Text 10"/>
          <p:cNvSpPr/>
          <p:nvPr/>
        </p:nvSpPr>
        <p:spPr>
          <a:xfrm>
            <a:off x="3347293" y="5311229"/>
            <a:ext cx="2242393" cy="1253133"/>
          </a:xfrm>
          <a:prstGeom prst="rect">
            <a:avLst/>
          </a:prstGeom>
          <a:noFill/>
          <a:ln/>
        </p:spPr>
        <p:txBody>
          <a:bodyPr wrap="square" lIns="25400" tIns="25400" rIns="25400" bIns="25400" rtlCol="0" anchor="t">
            <a:normAutofit/>
          </a:bodyPr>
          <a:lstStyle/>
          <a:p>
            <a:pPr algn="l" indent="0" marL="0">
              <a:lnSpc>
                <a:spcPct val="110000"/>
              </a:lnSpc>
              <a:buNone/>
            </a:pPr>
            <a:r>
              <a:rPr lang="en-US" sz="1650" dirty="0">
                <a:solidFill>
                  <a:srgbClr val="B8C9CB"/>
                </a:solidFill>
                <a:latin typeface="IBM Plex Sans" pitchFamily="34" charset="0"/>
                <a:ea typeface="IBM Plex Sans" pitchFamily="34" charset="-122"/>
                <a:cs typeface="IBM Plex Sans" pitchFamily="34" charset="-120"/>
              </a:rPr>
              <a:t>Incomplete requests trigger focused questions instead of guesses.</a:t>
            </a:r>
            <a:endParaRPr lang="en-US" sz="1650" dirty="0"/>
          </a:p>
        </p:txBody>
      </p:sp>
      <p:sp>
        <p:nvSpPr>
          <p:cNvPr id="14" name="Shape 11"/>
          <p:cNvSpPr/>
          <p:nvPr/>
        </p:nvSpPr>
        <p:spPr>
          <a:xfrm>
            <a:off x="5703987" y="4217491"/>
            <a:ext cx="2166342" cy="28575"/>
          </a:xfrm>
          <a:prstGeom prst="rect">
            <a:avLst/>
          </a:prstGeom>
          <a:solidFill>
            <a:srgbClr val="47767A"/>
          </a:solidFill>
          <a:ln/>
        </p:spPr>
      </p:sp>
      <p:sp>
        <p:nvSpPr>
          <p:cNvPr id="15" name="Text 12"/>
          <p:cNvSpPr/>
          <p:nvPr/>
        </p:nvSpPr>
        <p:spPr>
          <a:xfrm>
            <a:off x="5703987" y="4493716"/>
            <a:ext cx="2382976"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A9C6C4"/>
                </a:solidFill>
                <a:latin typeface="IBM Plex Mono" pitchFamily="34" charset="0"/>
                <a:ea typeface="IBM Plex Mono" pitchFamily="34" charset="-122"/>
                <a:cs typeface="IBM Plex Mono" pitchFamily="34" charset="-120"/>
              </a:rPr>
              <a:t>03 · ROUTE</a:t>
            </a:r>
            <a:endParaRPr lang="en-US" sz="1650" dirty="0"/>
          </a:p>
        </p:txBody>
      </p:sp>
      <p:sp>
        <p:nvSpPr>
          <p:cNvPr id="16" name="Text 13"/>
          <p:cNvSpPr/>
          <p:nvPr/>
        </p:nvSpPr>
        <p:spPr>
          <a:xfrm>
            <a:off x="5703987" y="4836616"/>
            <a:ext cx="2242542" cy="720626"/>
          </a:xfrm>
          <a:prstGeom prst="rect">
            <a:avLst/>
          </a:prstGeom>
          <a:noFill/>
          <a:ln/>
        </p:spPr>
        <p:txBody>
          <a:bodyPr wrap="square" lIns="25400" tIns="25400" rIns="25400" bIns="25400" rtlCol="0" anchor="t">
            <a:normAutofit/>
          </a:bodyPr>
          <a:lstStyle/>
          <a:p>
            <a:pPr algn="l" indent="0" marL="0">
              <a:lnSpc>
                <a:spcPct val="102400"/>
              </a:lnSpc>
              <a:buNone/>
            </a:pPr>
            <a:r>
              <a:rPr lang="en-US" sz="2400" b="1" spc="-72" kern="0" dirty="0">
                <a:solidFill>
                  <a:srgbClr val="F4F7F7"/>
                </a:solidFill>
                <a:latin typeface="Archivo" pitchFamily="34" charset="0"/>
                <a:ea typeface="Archivo" pitchFamily="34" charset="-122"/>
                <a:cs typeface="Archivo" pitchFamily="34" charset="-120"/>
              </a:rPr>
              <a:t>The constitution</a:t>
            </a:r>
            <a:endParaRPr lang="en-US" sz="2400" dirty="0"/>
          </a:p>
        </p:txBody>
      </p:sp>
      <p:sp>
        <p:nvSpPr>
          <p:cNvPr id="17" name="Text 14"/>
          <p:cNvSpPr/>
          <p:nvPr/>
        </p:nvSpPr>
        <p:spPr>
          <a:xfrm>
            <a:off x="5703987" y="5652492"/>
            <a:ext cx="2242542" cy="949375"/>
          </a:xfrm>
          <a:prstGeom prst="rect">
            <a:avLst/>
          </a:prstGeom>
          <a:noFill/>
          <a:ln/>
        </p:spPr>
        <p:txBody>
          <a:bodyPr wrap="square" lIns="25400" tIns="25400" rIns="25400" bIns="25400" rtlCol="0" anchor="t">
            <a:normAutofit/>
          </a:bodyPr>
          <a:lstStyle/>
          <a:p>
            <a:pPr algn="l" indent="0" marL="0">
              <a:lnSpc>
                <a:spcPct val="110000"/>
              </a:lnSpc>
              <a:buNone/>
            </a:pPr>
            <a:r>
              <a:rPr lang="en-US" sz="1650" dirty="0">
                <a:solidFill>
                  <a:srgbClr val="B8C9CB"/>
                </a:solidFill>
                <a:latin typeface="IBM Plex Sans" pitchFamily="34" charset="0"/>
                <a:ea typeface="IBM Plex Sans" pitchFamily="34" charset="-122"/>
                <a:cs typeface="IBM Plex Sans" pitchFamily="34" charset="-120"/>
              </a:rPr>
              <a:t>The constitution opens only the files the task requires.</a:t>
            </a:r>
            <a:endParaRPr lang="en-US" sz="1650" dirty="0"/>
          </a:p>
        </p:txBody>
      </p:sp>
      <p:sp>
        <p:nvSpPr>
          <p:cNvPr id="18" name="Shape 15"/>
          <p:cNvSpPr/>
          <p:nvPr/>
        </p:nvSpPr>
        <p:spPr>
          <a:xfrm>
            <a:off x="8060829" y="4217491"/>
            <a:ext cx="2166193" cy="28575"/>
          </a:xfrm>
          <a:prstGeom prst="rect">
            <a:avLst/>
          </a:prstGeom>
          <a:solidFill>
            <a:srgbClr val="47767A"/>
          </a:solidFill>
          <a:ln/>
        </p:spPr>
      </p:sp>
      <p:sp>
        <p:nvSpPr>
          <p:cNvPr id="19" name="Text 16"/>
          <p:cNvSpPr/>
          <p:nvPr/>
        </p:nvSpPr>
        <p:spPr>
          <a:xfrm>
            <a:off x="8060829" y="4493716"/>
            <a:ext cx="2382813"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A9C6C4"/>
                </a:solidFill>
                <a:latin typeface="IBM Plex Mono" pitchFamily="34" charset="0"/>
                <a:ea typeface="IBM Plex Mono" pitchFamily="34" charset="-122"/>
                <a:cs typeface="IBM Plex Mono" pitchFamily="34" charset="-120"/>
              </a:rPr>
              <a:t>04 · GROUND</a:t>
            </a:r>
            <a:endParaRPr lang="en-US" sz="1650" dirty="0"/>
          </a:p>
        </p:txBody>
      </p:sp>
      <p:sp>
        <p:nvSpPr>
          <p:cNvPr id="20" name="Text 17"/>
          <p:cNvSpPr/>
          <p:nvPr/>
        </p:nvSpPr>
        <p:spPr>
          <a:xfrm>
            <a:off x="8060829" y="4836616"/>
            <a:ext cx="2242393" cy="720626"/>
          </a:xfrm>
          <a:prstGeom prst="rect">
            <a:avLst/>
          </a:prstGeom>
          <a:noFill/>
          <a:ln/>
        </p:spPr>
        <p:txBody>
          <a:bodyPr wrap="square" lIns="25400" tIns="25400" rIns="25400" bIns="25400" rtlCol="0" anchor="t">
            <a:normAutofit/>
          </a:bodyPr>
          <a:lstStyle/>
          <a:p>
            <a:pPr algn="l" indent="0" marL="0">
              <a:lnSpc>
                <a:spcPct val="102400"/>
              </a:lnSpc>
              <a:buNone/>
            </a:pPr>
            <a:r>
              <a:rPr lang="en-US" sz="2400" b="1" spc="-72" kern="0" dirty="0">
                <a:solidFill>
                  <a:srgbClr val="F4F7F7"/>
                </a:solidFill>
                <a:latin typeface="Archivo" pitchFamily="34" charset="0"/>
                <a:ea typeface="Archivo" pitchFamily="34" charset="-122"/>
                <a:cs typeface="Archivo" pitchFamily="34" charset="-120"/>
              </a:rPr>
              <a:t>Facts by authority</a:t>
            </a:r>
            <a:endParaRPr lang="en-US" sz="2400" dirty="0"/>
          </a:p>
        </p:txBody>
      </p:sp>
      <p:sp>
        <p:nvSpPr>
          <p:cNvPr id="21" name="Text 18"/>
          <p:cNvSpPr/>
          <p:nvPr/>
        </p:nvSpPr>
        <p:spPr>
          <a:xfrm>
            <a:off x="8060829" y="5652492"/>
            <a:ext cx="2242393" cy="1253133"/>
          </a:xfrm>
          <a:prstGeom prst="rect">
            <a:avLst/>
          </a:prstGeom>
          <a:noFill/>
          <a:ln/>
        </p:spPr>
        <p:txBody>
          <a:bodyPr wrap="square" lIns="25400" tIns="25400" rIns="25400" bIns="25400" rtlCol="0" anchor="t">
            <a:normAutofit/>
          </a:bodyPr>
          <a:lstStyle/>
          <a:p>
            <a:pPr algn="l" indent="0" marL="0">
              <a:lnSpc>
                <a:spcPct val="110000"/>
              </a:lnSpc>
              <a:buNone/>
            </a:pPr>
            <a:r>
              <a:rPr lang="en-US" sz="1650" dirty="0">
                <a:solidFill>
                  <a:srgbClr val="B8C9CB"/>
                </a:solidFill>
                <a:latin typeface="IBM Plex Sans" pitchFamily="34" charset="0"/>
                <a:ea typeface="IBM Plex Sans" pitchFamily="34" charset="-122"/>
                <a:cs typeface="IBM Plex Sans" pitchFamily="34" charset="-120"/>
              </a:rPr>
              <a:t>One authoritative source per fact. Missing information is UNKNOWN.</a:t>
            </a:r>
            <a:endParaRPr lang="en-US" sz="1650" dirty="0"/>
          </a:p>
        </p:txBody>
      </p:sp>
      <p:sp>
        <p:nvSpPr>
          <p:cNvPr id="22" name="Shape 19"/>
          <p:cNvSpPr/>
          <p:nvPr/>
        </p:nvSpPr>
        <p:spPr>
          <a:xfrm>
            <a:off x="10417522" y="4217491"/>
            <a:ext cx="2166342" cy="28575"/>
          </a:xfrm>
          <a:prstGeom prst="rect">
            <a:avLst/>
          </a:prstGeom>
          <a:solidFill>
            <a:srgbClr val="47767A"/>
          </a:solidFill>
          <a:ln/>
        </p:spPr>
      </p:sp>
      <p:sp>
        <p:nvSpPr>
          <p:cNvPr id="23" name="Text 20"/>
          <p:cNvSpPr/>
          <p:nvPr/>
        </p:nvSpPr>
        <p:spPr>
          <a:xfrm>
            <a:off x="10417522" y="4493716"/>
            <a:ext cx="2382976"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A9C6C4"/>
                </a:solidFill>
                <a:latin typeface="IBM Plex Mono" pitchFamily="34" charset="0"/>
                <a:ea typeface="IBM Plex Mono" pitchFamily="34" charset="-122"/>
                <a:cs typeface="IBM Plex Mono" pitchFamily="34" charset="-120"/>
              </a:rPr>
              <a:t>05 · BUILD</a:t>
            </a:r>
            <a:endParaRPr lang="en-US" sz="1650" dirty="0"/>
          </a:p>
        </p:txBody>
      </p:sp>
      <p:sp>
        <p:nvSpPr>
          <p:cNvPr id="24" name="Text 21"/>
          <p:cNvSpPr/>
          <p:nvPr/>
        </p:nvSpPr>
        <p:spPr>
          <a:xfrm>
            <a:off x="10417522" y="4836616"/>
            <a:ext cx="2242542" cy="720626"/>
          </a:xfrm>
          <a:prstGeom prst="rect">
            <a:avLst/>
          </a:prstGeom>
          <a:noFill/>
          <a:ln/>
        </p:spPr>
        <p:txBody>
          <a:bodyPr wrap="square" lIns="25400" tIns="25400" rIns="25400" bIns="25400" rtlCol="0" anchor="t">
            <a:normAutofit/>
          </a:bodyPr>
          <a:lstStyle/>
          <a:p>
            <a:pPr algn="l" indent="0" marL="0">
              <a:lnSpc>
                <a:spcPct val="102400"/>
              </a:lnSpc>
              <a:buNone/>
            </a:pPr>
            <a:r>
              <a:rPr lang="en-US" sz="2400" b="1" spc="-72" kern="0" dirty="0">
                <a:solidFill>
                  <a:srgbClr val="F4F7F7"/>
                </a:solidFill>
                <a:latin typeface="Archivo" pitchFamily="34" charset="0"/>
                <a:ea typeface="Archivo" pitchFamily="34" charset="-122"/>
                <a:cs typeface="Archivo" pitchFamily="34" charset="-120"/>
              </a:rPr>
              <a:t>Adapt, never invent</a:t>
            </a:r>
            <a:endParaRPr lang="en-US" sz="2400" dirty="0"/>
          </a:p>
        </p:txBody>
      </p:sp>
      <p:sp>
        <p:nvSpPr>
          <p:cNvPr id="25" name="Text 22"/>
          <p:cNvSpPr/>
          <p:nvPr/>
        </p:nvSpPr>
        <p:spPr>
          <a:xfrm>
            <a:off x="10417522" y="5652492"/>
            <a:ext cx="2242542" cy="949375"/>
          </a:xfrm>
          <a:prstGeom prst="rect">
            <a:avLst/>
          </a:prstGeom>
          <a:noFill/>
          <a:ln/>
        </p:spPr>
        <p:txBody>
          <a:bodyPr wrap="square" lIns="25400" tIns="25400" rIns="25400" bIns="25400" rtlCol="0" anchor="t">
            <a:normAutofit/>
          </a:bodyPr>
          <a:lstStyle/>
          <a:p>
            <a:pPr algn="l" indent="0" marL="0">
              <a:lnSpc>
                <a:spcPct val="110000"/>
              </a:lnSpc>
              <a:buNone/>
            </a:pPr>
            <a:r>
              <a:rPr lang="en-US" sz="1650" dirty="0">
                <a:solidFill>
                  <a:srgbClr val="B8C9CB"/>
                </a:solidFill>
                <a:latin typeface="IBM Plex Sans" pitchFamily="34" charset="0"/>
                <a:ea typeface="IBM Plex Sans" pitchFamily="34" charset="-122"/>
                <a:cs typeface="IBM Plex Sans" pitchFamily="34" charset="-120"/>
              </a:rPr>
              <a:t>Skills adapt a gold-standard reference rather than start blank.</a:t>
            </a:r>
            <a:endParaRPr lang="en-US" sz="1650" dirty="0"/>
          </a:p>
        </p:txBody>
      </p:sp>
      <p:sp>
        <p:nvSpPr>
          <p:cNvPr id="26" name="Shape 23"/>
          <p:cNvSpPr/>
          <p:nvPr/>
        </p:nvSpPr>
        <p:spPr>
          <a:xfrm>
            <a:off x="12774364" y="4217491"/>
            <a:ext cx="2166193" cy="28575"/>
          </a:xfrm>
          <a:prstGeom prst="rect">
            <a:avLst/>
          </a:prstGeom>
          <a:solidFill>
            <a:srgbClr val="47767A"/>
          </a:solidFill>
          <a:ln/>
        </p:spPr>
      </p:sp>
      <p:sp>
        <p:nvSpPr>
          <p:cNvPr id="27" name="Text 24"/>
          <p:cNvSpPr/>
          <p:nvPr/>
        </p:nvSpPr>
        <p:spPr>
          <a:xfrm>
            <a:off x="12774364" y="4493716"/>
            <a:ext cx="2382813"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A9C6C4"/>
                </a:solidFill>
                <a:latin typeface="IBM Plex Mono" pitchFamily="34" charset="0"/>
                <a:ea typeface="IBM Plex Mono" pitchFamily="34" charset="-122"/>
                <a:cs typeface="IBM Plex Mono" pitchFamily="34" charset="-120"/>
              </a:rPr>
              <a:t>06 · SCAN</a:t>
            </a:r>
            <a:endParaRPr lang="en-US" sz="1650" dirty="0"/>
          </a:p>
        </p:txBody>
      </p:sp>
      <p:sp>
        <p:nvSpPr>
          <p:cNvPr id="28" name="Text 25"/>
          <p:cNvSpPr/>
          <p:nvPr/>
        </p:nvSpPr>
        <p:spPr>
          <a:xfrm>
            <a:off x="12774364" y="4836616"/>
            <a:ext cx="2382813" cy="379363"/>
          </a:xfrm>
          <a:prstGeom prst="rect">
            <a:avLst/>
          </a:prstGeom>
          <a:noFill/>
          <a:ln/>
        </p:spPr>
        <p:txBody>
          <a:bodyPr wrap="square" lIns="25400" tIns="25400" rIns="25400" bIns="25400" rtlCol="0" anchor="t">
            <a:normAutofit/>
          </a:bodyPr>
          <a:lstStyle/>
          <a:p>
            <a:pPr algn="l" indent="0" marL="0">
              <a:lnSpc>
                <a:spcPct val="102400"/>
              </a:lnSpc>
              <a:buNone/>
            </a:pPr>
            <a:r>
              <a:rPr lang="en-US" sz="2400" b="1" spc="-72" kern="0" dirty="0">
                <a:solidFill>
                  <a:srgbClr val="F4F7F7"/>
                </a:solidFill>
                <a:latin typeface="Archivo" pitchFamily="34" charset="0"/>
                <a:ea typeface="Archivo" pitchFamily="34" charset="-122"/>
                <a:cs typeface="Archivo" pitchFamily="34" charset="-120"/>
              </a:rPr>
              <a:t>The gate</a:t>
            </a:r>
            <a:endParaRPr lang="en-US" sz="2400" dirty="0"/>
          </a:p>
        </p:txBody>
      </p:sp>
      <p:sp>
        <p:nvSpPr>
          <p:cNvPr id="29" name="Text 26"/>
          <p:cNvSpPr/>
          <p:nvPr/>
        </p:nvSpPr>
        <p:spPr>
          <a:xfrm>
            <a:off x="12774364" y="5311229"/>
            <a:ext cx="2242393" cy="1253133"/>
          </a:xfrm>
          <a:prstGeom prst="rect">
            <a:avLst/>
          </a:prstGeom>
          <a:noFill/>
          <a:ln/>
        </p:spPr>
        <p:txBody>
          <a:bodyPr wrap="square" lIns="25400" tIns="25400" rIns="25400" bIns="25400" rtlCol="0" anchor="t">
            <a:normAutofit/>
          </a:bodyPr>
          <a:lstStyle/>
          <a:p>
            <a:pPr algn="l" indent="0" marL="0">
              <a:lnSpc>
                <a:spcPct val="110000"/>
              </a:lnSpc>
              <a:buNone/>
            </a:pPr>
            <a:r>
              <a:rPr lang="en-US" sz="1650" dirty="0">
                <a:solidFill>
                  <a:srgbClr val="B8C9CB"/>
                </a:solidFill>
                <a:latin typeface="IBM Plex Sans" pitchFamily="34" charset="0"/>
                <a:ea typeface="IBM Plex Sans" pitchFamily="34" charset="-122"/>
                <a:cs typeface="IBM Plex Sans" pitchFamily="34" charset="-120"/>
              </a:rPr>
              <a:t>Automated checks on banned terms, tripwires and house style. Pass or fail.</a:t>
            </a:r>
            <a:endParaRPr lang="en-US" sz="1650" dirty="0"/>
          </a:p>
        </p:txBody>
      </p:sp>
      <p:sp>
        <p:nvSpPr>
          <p:cNvPr id="30" name="Shape 27"/>
          <p:cNvSpPr/>
          <p:nvPr/>
        </p:nvSpPr>
        <p:spPr>
          <a:xfrm>
            <a:off x="15131058" y="4217491"/>
            <a:ext cx="2166342" cy="28575"/>
          </a:xfrm>
          <a:prstGeom prst="rect">
            <a:avLst/>
          </a:prstGeom>
          <a:solidFill>
            <a:srgbClr val="FF6B1C"/>
          </a:solidFill>
          <a:ln/>
        </p:spPr>
      </p:sp>
      <p:sp>
        <p:nvSpPr>
          <p:cNvPr id="31" name="Text 28"/>
          <p:cNvSpPr/>
          <p:nvPr/>
        </p:nvSpPr>
        <p:spPr>
          <a:xfrm>
            <a:off x="15131058" y="4493716"/>
            <a:ext cx="2382976" cy="247650"/>
          </a:xfrm>
          <a:prstGeom prst="rect">
            <a:avLst/>
          </a:prstGeom>
          <a:noFill/>
          <a:ln/>
        </p:spPr>
        <p:txBody>
          <a:bodyPr wrap="square" lIns="25400" tIns="25400" rIns="25400" bIns="25400" rtlCol="0" anchor="t">
            <a:normAutofit/>
          </a:bodyPr>
          <a:lstStyle/>
          <a:p>
            <a:pPr algn="l" indent="0" marL="0">
              <a:lnSpc>
                <a:spcPct val="75862"/>
              </a:lnSpc>
              <a:buNone/>
            </a:pPr>
            <a:r>
              <a:rPr lang="en-US" sz="1650" dirty="0">
                <a:solidFill>
                  <a:srgbClr val="FF6B1C"/>
                </a:solidFill>
                <a:latin typeface="IBM Plex Mono" pitchFamily="34" charset="0"/>
                <a:ea typeface="IBM Plex Mono" pitchFamily="34" charset="-122"/>
                <a:cs typeface="IBM Plex Mono" pitchFamily="34" charset="-120"/>
              </a:rPr>
              <a:t>07 · APPROVE</a:t>
            </a:r>
            <a:endParaRPr lang="en-US" sz="1650" dirty="0"/>
          </a:p>
        </p:txBody>
      </p:sp>
      <p:sp>
        <p:nvSpPr>
          <p:cNvPr id="32" name="Text 29"/>
          <p:cNvSpPr/>
          <p:nvPr/>
        </p:nvSpPr>
        <p:spPr>
          <a:xfrm>
            <a:off x="15131058" y="4836616"/>
            <a:ext cx="2382976" cy="379363"/>
          </a:xfrm>
          <a:prstGeom prst="rect">
            <a:avLst/>
          </a:prstGeom>
          <a:noFill/>
          <a:ln/>
        </p:spPr>
        <p:txBody>
          <a:bodyPr wrap="square" lIns="25400" tIns="25400" rIns="25400" bIns="25400" rtlCol="0" anchor="t">
            <a:normAutofit/>
          </a:bodyPr>
          <a:lstStyle/>
          <a:p>
            <a:pPr algn="l" indent="0" marL="0">
              <a:lnSpc>
                <a:spcPct val="102400"/>
              </a:lnSpc>
              <a:buNone/>
            </a:pPr>
            <a:r>
              <a:rPr lang="en-US" sz="2400" b="1" spc="-72" kern="0" dirty="0">
                <a:solidFill>
                  <a:srgbClr val="F4F7F7"/>
                </a:solidFill>
                <a:latin typeface="Archivo" pitchFamily="34" charset="0"/>
                <a:ea typeface="Archivo" pitchFamily="34" charset="-122"/>
                <a:cs typeface="Archivo" pitchFamily="34" charset="-120"/>
              </a:rPr>
              <a:t>The chain</a:t>
            </a:r>
            <a:endParaRPr lang="en-US" sz="2400" dirty="0"/>
          </a:p>
        </p:txBody>
      </p:sp>
      <p:sp>
        <p:nvSpPr>
          <p:cNvPr id="33" name="Text 30"/>
          <p:cNvSpPr/>
          <p:nvPr/>
        </p:nvSpPr>
        <p:spPr>
          <a:xfrm>
            <a:off x="15131058" y="5311229"/>
            <a:ext cx="2242542" cy="1253133"/>
          </a:xfrm>
          <a:prstGeom prst="rect">
            <a:avLst/>
          </a:prstGeom>
          <a:noFill/>
          <a:ln/>
        </p:spPr>
        <p:txBody>
          <a:bodyPr wrap="square" lIns="25400" tIns="25400" rIns="25400" bIns="25400" rtlCol="0" anchor="t">
            <a:normAutofit/>
          </a:bodyPr>
          <a:lstStyle/>
          <a:p>
            <a:pPr algn="l" indent="0" marL="0">
              <a:lnSpc>
                <a:spcPct val="110000"/>
              </a:lnSpc>
              <a:buNone/>
            </a:pPr>
            <a:r>
              <a:rPr lang="en-US" sz="1650" dirty="0">
                <a:solidFill>
                  <a:srgbClr val="B8C9CB"/>
                </a:solidFill>
                <a:latin typeface="IBM Plex Sans" pitchFamily="34" charset="0"/>
                <a:ea typeface="IBM Plex Sans" pitchFamily="34" charset="-122"/>
                <a:cs typeface="IBM Plex Sans" pitchFamily="34" charset="-120"/>
              </a:rPr>
              <a:t>Only a human moves work to approved. Every version stays recoverable.</a:t>
            </a:r>
            <a:endParaRPr lang="en-US" sz="1650" dirty="0"/>
          </a:p>
        </p:txBody>
      </p:sp>
      <p:sp>
        <p:nvSpPr>
          <p:cNvPr id="34" name="Shape 31"/>
          <p:cNvSpPr/>
          <p:nvPr/>
        </p:nvSpPr>
        <p:spPr>
          <a:xfrm>
            <a:off x="990600" y="8667750"/>
            <a:ext cx="16306800" cy="857250"/>
          </a:xfrm>
          <a:prstGeom prst="roundRect">
            <a:avLst>
              <a:gd name="adj" fmla="val 15556"/>
            </a:avLst>
          </a:prstGeom>
          <a:solidFill>
            <a:srgbClr val="FFFFFF">
              <a:alpha val="6000"/>
            </a:srgbClr>
          </a:solidFill>
          <a:ln w="9525">
            <a:solidFill>
              <a:srgbClr val="FFFFFF">
                <a:alpha val="15000"/>
              </a:srgbClr>
            </a:solidFill>
            <a:prstDash val="solid"/>
          </a:ln>
        </p:spPr>
      </p:sp>
      <p:pic>
        <p:nvPicPr>
          <p:cNvPr id="35"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3025" y="9024938"/>
            <a:ext cx="142875" cy="142875"/>
          </a:xfrm>
          <a:prstGeom prst="rect">
            <a:avLst/>
          </a:prstGeom>
        </p:spPr>
      </p:pic>
      <p:sp>
        <p:nvSpPr>
          <p:cNvPr id="36" name="Text 32"/>
          <p:cNvSpPr/>
          <p:nvPr/>
        </p:nvSpPr>
        <p:spPr>
          <a:xfrm>
            <a:off x="1600200" y="8977313"/>
            <a:ext cx="1549450" cy="266700"/>
          </a:xfrm>
          <a:prstGeom prst="rect">
            <a:avLst/>
          </a:prstGeom>
          <a:noFill/>
          <a:ln/>
        </p:spPr>
        <p:txBody>
          <a:bodyPr wrap="square" lIns="0" tIns="0" rIns="0" bIns="0" rtlCol="0" anchor="t">
            <a:normAutofit/>
          </a:bodyPr>
          <a:lstStyle/>
          <a:p>
            <a:pPr algn="l" indent="0" marL="0">
              <a:lnSpc>
                <a:spcPct val="79167"/>
              </a:lnSpc>
              <a:buNone/>
            </a:pPr>
            <a:r>
              <a:rPr lang="en-US" sz="1425" b="1" spc="200" kern="0" dirty="0">
                <a:solidFill>
                  <a:srgbClr val="FF6B1C"/>
                </a:solidFill>
                <a:latin typeface="IBM Plex Mono" pitchFamily="34" charset="0"/>
                <a:ea typeface="IBM Plex Mono" pitchFamily="34" charset="-122"/>
                <a:cs typeface="IBM Plex Mono" pitchFamily="34" charset="-120"/>
              </a:rPr>
              <a:t>TRUST ORDER</a:t>
            </a:r>
            <a:endParaRPr lang="en-US" sz="1425" dirty="0"/>
          </a:p>
        </p:txBody>
      </p:sp>
      <p:sp>
        <p:nvSpPr>
          <p:cNvPr id="37" name="Text 33"/>
          <p:cNvSpPr/>
          <p:nvPr/>
        </p:nvSpPr>
        <p:spPr>
          <a:xfrm>
            <a:off x="3283000" y="8943975"/>
            <a:ext cx="1102370" cy="342900"/>
          </a:xfrm>
          <a:prstGeom prst="rect">
            <a:avLst/>
          </a:prstGeom>
          <a:noFill/>
          <a:ln/>
        </p:spPr>
        <p:txBody>
          <a:bodyPr wrap="square" lIns="25400" tIns="25400" rIns="25400" bIns="25400" rtlCol="0" anchor="t">
            <a:normAutofit/>
          </a:bodyPr>
          <a:lstStyle/>
          <a:p>
            <a:pPr algn="l" indent="0" marL="0">
              <a:buNone/>
            </a:pPr>
            <a:r>
              <a:rPr lang="en-US" sz="1800" b="1" dirty="0">
                <a:solidFill>
                  <a:srgbClr val="F4F7F7"/>
                </a:solidFill>
                <a:latin typeface="IBM Plex Sans" pitchFamily="34" charset="0"/>
                <a:ea typeface="IBM Plex Sans" pitchFamily="34" charset="-122"/>
                <a:cs typeface="IBM Plex Sans" pitchFamily="34" charset="-120"/>
              </a:rPr>
              <a:t>Approved</a:t>
            </a:r>
            <a:endParaRPr lang="en-US" sz="1800" dirty="0"/>
          </a:p>
        </p:txBody>
      </p:sp>
      <p:sp>
        <p:nvSpPr>
          <p:cNvPr id="38" name="Text 34"/>
          <p:cNvSpPr/>
          <p:nvPr/>
        </p:nvSpPr>
        <p:spPr>
          <a:xfrm>
            <a:off x="4518720" y="9001125"/>
            <a:ext cx="122634" cy="228600"/>
          </a:xfrm>
          <a:prstGeom prst="rect">
            <a:avLst/>
          </a:prstGeom>
          <a:noFill/>
          <a:ln/>
        </p:spPr>
        <p:txBody>
          <a:bodyPr wrap="square" lIns="25400" tIns="25400" rIns="25400" bIns="25400" rtlCol="0" anchor="t">
            <a:normAutofit/>
          </a:bodyPr>
          <a:lstStyle/>
          <a:p>
            <a:pPr algn="l" indent="0" marL="0">
              <a:buNone/>
            </a:pPr>
            <a:r>
              <a:rPr lang="en-US" sz="1200" dirty="0">
                <a:solidFill>
                  <a:srgbClr val="7E9FA2"/>
                </a:solidFill>
                <a:latin typeface="IBM Plex Sans" pitchFamily="34" charset="0"/>
                <a:ea typeface="IBM Plex Sans" pitchFamily="34" charset="-122"/>
                <a:cs typeface="IBM Plex Sans" pitchFamily="34" charset="-120"/>
              </a:rPr>
              <a:t>›</a:t>
            </a:r>
            <a:endParaRPr lang="en-US" sz="1200" dirty="0"/>
          </a:p>
        </p:txBody>
      </p:sp>
      <p:sp>
        <p:nvSpPr>
          <p:cNvPr id="39" name="Text 35"/>
          <p:cNvSpPr/>
          <p:nvPr/>
        </p:nvSpPr>
        <p:spPr>
          <a:xfrm>
            <a:off x="4774704" y="8943975"/>
            <a:ext cx="643533" cy="342900"/>
          </a:xfrm>
          <a:prstGeom prst="rect">
            <a:avLst/>
          </a:prstGeom>
          <a:noFill/>
          <a:ln/>
        </p:spPr>
        <p:txBody>
          <a:bodyPr wrap="square" lIns="25400" tIns="25400" rIns="25400" bIns="25400" rtlCol="0" anchor="t">
            <a:normAutofit/>
          </a:bodyPr>
          <a:lstStyle/>
          <a:p>
            <a:pPr algn="l" indent="0" marL="0">
              <a:buNone/>
            </a:pPr>
            <a:r>
              <a:rPr lang="en-US" sz="1800" b="1" dirty="0">
                <a:solidFill>
                  <a:srgbClr val="F4F7F7"/>
                </a:solidFill>
                <a:latin typeface="IBM Plex Sans" pitchFamily="34" charset="0"/>
                <a:ea typeface="IBM Plex Sans" pitchFamily="34" charset="-122"/>
                <a:cs typeface="IBM Plex Sans" pitchFamily="34" charset="-120"/>
              </a:rPr>
              <a:t>Facts</a:t>
            </a:r>
            <a:endParaRPr lang="en-US" sz="1800" dirty="0"/>
          </a:p>
        </p:txBody>
      </p:sp>
      <p:sp>
        <p:nvSpPr>
          <p:cNvPr id="40" name="Text 36"/>
          <p:cNvSpPr/>
          <p:nvPr/>
        </p:nvSpPr>
        <p:spPr>
          <a:xfrm>
            <a:off x="5551587" y="9001125"/>
            <a:ext cx="122634" cy="228600"/>
          </a:xfrm>
          <a:prstGeom prst="rect">
            <a:avLst/>
          </a:prstGeom>
          <a:noFill/>
          <a:ln/>
        </p:spPr>
        <p:txBody>
          <a:bodyPr wrap="square" lIns="25400" tIns="25400" rIns="25400" bIns="25400" rtlCol="0" anchor="t">
            <a:normAutofit/>
          </a:bodyPr>
          <a:lstStyle/>
          <a:p>
            <a:pPr algn="l" indent="0" marL="0">
              <a:buNone/>
            </a:pPr>
            <a:r>
              <a:rPr lang="en-US" sz="1200" dirty="0">
                <a:solidFill>
                  <a:srgbClr val="7E9FA2"/>
                </a:solidFill>
                <a:latin typeface="IBM Plex Sans" pitchFamily="34" charset="0"/>
                <a:ea typeface="IBM Plex Sans" pitchFamily="34" charset="-122"/>
                <a:cs typeface="IBM Plex Sans" pitchFamily="34" charset="-120"/>
              </a:rPr>
              <a:t>›</a:t>
            </a:r>
            <a:endParaRPr lang="en-US" sz="1200" dirty="0"/>
          </a:p>
        </p:txBody>
      </p:sp>
      <p:sp>
        <p:nvSpPr>
          <p:cNvPr id="41" name="Text 37"/>
          <p:cNvSpPr/>
          <p:nvPr/>
        </p:nvSpPr>
        <p:spPr>
          <a:xfrm>
            <a:off x="5807571" y="8943975"/>
            <a:ext cx="1215479" cy="342900"/>
          </a:xfrm>
          <a:prstGeom prst="rect">
            <a:avLst/>
          </a:prstGeom>
          <a:noFill/>
          <a:ln/>
        </p:spPr>
        <p:txBody>
          <a:bodyPr wrap="square" lIns="25400" tIns="25400" rIns="25400" bIns="25400" rtlCol="0" anchor="t">
            <a:normAutofit/>
          </a:bodyPr>
          <a:lstStyle/>
          <a:p>
            <a:pPr algn="l" indent="0" marL="0">
              <a:buNone/>
            </a:pPr>
            <a:r>
              <a:rPr lang="en-US" sz="1800" b="1" dirty="0">
                <a:solidFill>
                  <a:srgbClr val="F4F7F7"/>
                </a:solidFill>
                <a:latin typeface="IBM Plex Sans" pitchFamily="34" charset="0"/>
                <a:ea typeface="IBM Plex Sans" pitchFamily="34" charset="-122"/>
                <a:cs typeface="IBM Plex Sans" pitchFamily="34" charset="-120"/>
              </a:rPr>
              <a:t>Work Zone</a:t>
            </a:r>
            <a:endParaRPr lang="en-US" sz="1800" dirty="0"/>
          </a:p>
        </p:txBody>
      </p:sp>
      <p:sp>
        <p:nvSpPr>
          <p:cNvPr id="42" name="Text 38"/>
          <p:cNvSpPr/>
          <p:nvPr/>
        </p:nvSpPr>
        <p:spPr>
          <a:xfrm>
            <a:off x="7156400" y="9001125"/>
            <a:ext cx="122634" cy="228600"/>
          </a:xfrm>
          <a:prstGeom prst="rect">
            <a:avLst/>
          </a:prstGeom>
          <a:noFill/>
          <a:ln/>
        </p:spPr>
        <p:txBody>
          <a:bodyPr wrap="square" lIns="25400" tIns="25400" rIns="25400" bIns="25400" rtlCol="0" anchor="t">
            <a:normAutofit/>
          </a:bodyPr>
          <a:lstStyle/>
          <a:p>
            <a:pPr algn="l" indent="0" marL="0">
              <a:buNone/>
            </a:pPr>
            <a:r>
              <a:rPr lang="en-US" sz="1200" dirty="0">
                <a:solidFill>
                  <a:srgbClr val="7E9FA2"/>
                </a:solidFill>
                <a:latin typeface="IBM Plex Sans" pitchFamily="34" charset="0"/>
                <a:ea typeface="IBM Plex Sans" pitchFamily="34" charset="-122"/>
                <a:cs typeface="IBM Plex Sans" pitchFamily="34" charset="-120"/>
              </a:rPr>
              <a:t>›</a:t>
            </a:r>
            <a:endParaRPr lang="en-US" sz="1200" dirty="0"/>
          </a:p>
        </p:txBody>
      </p:sp>
      <p:sp>
        <p:nvSpPr>
          <p:cNvPr id="43" name="Text 39"/>
          <p:cNvSpPr/>
          <p:nvPr/>
        </p:nvSpPr>
        <p:spPr>
          <a:xfrm>
            <a:off x="7412385" y="8943975"/>
            <a:ext cx="8731687" cy="342900"/>
          </a:xfrm>
          <a:prstGeom prst="rect">
            <a:avLst/>
          </a:prstGeom>
          <a:noFill/>
          <a:ln/>
        </p:spPr>
        <p:txBody>
          <a:bodyPr wrap="square" lIns="25400" tIns="25400" rIns="25400" bIns="25400" rtlCol="0" anchor="t">
            <a:normAutofit/>
          </a:bodyPr>
          <a:lstStyle/>
          <a:p>
            <a:pPr algn="l" indent="0" marL="0">
              <a:buNone/>
            </a:pPr>
            <a:r>
              <a:rPr lang="en-US" sz="1800" dirty="0">
                <a:solidFill>
                  <a:srgbClr val="B8C9CB"/>
                </a:solidFill>
                <a:latin typeface="IBM Plex Sans" pitchFamily="34" charset="0"/>
                <a:ea typeface="IBM Plex Sans" pitchFamily="34" charset="-122"/>
                <a:cs typeface="IBM Plex Sans" pitchFamily="34" charset="-120"/>
              </a:rPr>
              <a:t>anything outside this chain is </a:t>
            </a:r>
            <a:pPr algn="l" indent="0" marL="0">
              <a:buNone/>
            </a:pPr>
            <a:r>
              <a:rPr lang="en-US" sz="1800" b="1" dirty="0">
                <a:solidFill>
                  <a:srgbClr val="FF6B1C"/>
                </a:solidFill>
                <a:latin typeface="IBM Plex Sans" pitchFamily="34" charset="0"/>
                <a:ea typeface="IBM Plex Sans" pitchFamily="34" charset="-122"/>
                <a:cs typeface="IBM Plex Sans" pitchFamily="34" charset="-120"/>
              </a:rPr>
              <a:t>UNKNOWN</a:t>
            </a:r>
            <a:pPr algn="l" indent="0" marL="0">
              <a:buNone/>
            </a:pPr>
            <a:r>
              <a:rPr lang="en-US" sz="1800" dirty="0">
                <a:solidFill>
                  <a:srgbClr val="B8C9CB"/>
                </a:solidFill>
                <a:latin typeface="IBM Plex Sans" pitchFamily="34" charset="0"/>
                <a:ea typeface="IBM Plex Sans" pitchFamily="34" charset="-122"/>
                <a:cs typeface="IBM Plex Sans" pitchFamily="34" charset="-120"/>
              </a:rPr>
              <a:t>, and becomes a numbered question</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2833467"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245D63"/>
                </a:solidFill>
                <a:latin typeface="IBM Plex Mono" pitchFamily="34" charset="0"/>
                <a:ea typeface="IBM Plex Mono" pitchFamily="34" charset="-122"/>
                <a:cs typeface="IBM Plex Mono" pitchFamily="34" charset="-120"/>
              </a:rPr>
              <a:t>WHAT GETS INSTALLED</a:t>
            </a:r>
            <a:endParaRPr lang="en-US" sz="1500" dirty="0"/>
          </a:p>
        </p:txBody>
      </p:sp>
      <p:sp>
        <p:nvSpPr>
          <p:cNvPr id="4" name="Text 1"/>
          <p:cNvSpPr/>
          <p:nvPr/>
        </p:nvSpPr>
        <p:spPr>
          <a:xfrm>
            <a:off x="990600" y="1200150"/>
            <a:ext cx="11325686" cy="798165"/>
          </a:xfrm>
          <a:prstGeom prst="rect">
            <a:avLst/>
          </a:prstGeom>
          <a:noFill/>
          <a:ln/>
        </p:spPr>
        <p:txBody>
          <a:bodyPr wrap="square" lIns="25400" tIns="25400" rIns="25400" bIns="25400" rtlCol="0" anchor="t">
            <a:normAutofit/>
          </a:bodyPr>
          <a:lstStyle/>
          <a:p>
            <a:pPr algn="l" indent="0" marL="0">
              <a:lnSpc>
                <a:spcPct val="96145"/>
              </a:lnSpc>
              <a:buNone/>
            </a:pPr>
            <a:r>
              <a:rPr lang="en-US" sz="5700" b="1" spc="-228" kern="0" dirty="0">
                <a:solidFill>
                  <a:srgbClr val="00272C"/>
                </a:solidFill>
                <a:latin typeface="Archivo" pitchFamily="34" charset="0"/>
                <a:ea typeface="Archivo" pitchFamily="34" charset="-122"/>
                <a:cs typeface="Archivo" pitchFamily="34" charset="-120"/>
              </a:rPr>
              <a:t>One product, four named parts.</a:t>
            </a:r>
            <a:endParaRPr lang="en-US" sz="5700" dirty="0"/>
          </a:p>
        </p:txBody>
      </p:sp>
      <p:sp>
        <p:nvSpPr>
          <p:cNvPr id="5" name="Text 2"/>
          <p:cNvSpPr/>
          <p:nvPr/>
        </p:nvSpPr>
        <p:spPr>
          <a:xfrm>
            <a:off x="11963400" y="767953"/>
            <a:ext cx="5494020" cy="1135112"/>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476367"/>
                </a:solidFill>
                <a:latin typeface="IBM Plex Sans" pitchFamily="34" charset="0"/>
                <a:ea typeface="IBM Plex Sans" pitchFamily="34" charset="-122"/>
                <a:cs typeface="IBM Plex Sans" pitchFamily="34" charset="-120"/>
              </a:rPr>
              <a:t>Each part is files the company owns, browsable by anyone, edited by whoever is responsible for the truth inside it.</a:t>
            </a:r>
            <a:endParaRPr lang="en-US" sz="1800" dirty="0"/>
          </a:p>
        </p:txBody>
      </p:sp>
      <p:sp>
        <p:nvSpPr>
          <p:cNvPr id="6" name="Shape 3"/>
          <p:cNvSpPr/>
          <p:nvPr/>
        </p:nvSpPr>
        <p:spPr>
          <a:xfrm>
            <a:off x="990600" y="2379315"/>
            <a:ext cx="4843463" cy="3610868"/>
          </a:xfrm>
          <a:prstGeom prst="roundRect">
            <a:avLst>
              <a:gd name="adj" fmla="val 4748"/>
            </a:avLst>
          </a:prstGeom>
          <a:solidFill>
            <a:srgbClr val="FFFFFF"/>
          </a:solidFill>
          <a:ln w="9525">
            <a:solidFill>
              <a:srgbClr val="D6DFE0"/>
            </a:solidFill>
            <a:prstDash val="solid"/>
          </a:ln>
        </p:spPr>
      </p:sp>
      <p:sp>
        <p:nvSpPr>
          <p:cNvPr id="7" name="Text 4"/>
          <p:cNvSpPr/>
          <p:nvPr/>
        </p:nvSpPr>
        <p:spPr>
          <a:xfrm>
            <a:off x="1362075" y="2731740"/>
            <a:ext cx="4510564" cy="419100"/>
          </a:xfrm>
          <a:prstGeom prst="rect">
            <a:avLst/>
          </a:prstGeom>
          <a:noFill/>
          <a:ln/>
        </p:spPr>
        <p:txBody>
          <a:bodyPr wrap="square" lIns="25400" tIns="25400" rIns="25400" bIns="25400" rtlCol="0" anchor="t">
            <a:normAutofit/>
          </a:bodyPr>
          <a:lstStyle/>
          <a:p>
            <a:pPr algn="l" indent="0" marL="0">
              <a:buNone/>
            </a:pPr>
            <a:r>
              <a:rPr lang="en-US" sz="2700" b="1" spc="-81" kern="0" dirty="0">
                <a:solidFill>
                  <a:srgbClr val="00272C"/>
                </a:solidFill>
                <a:latin typeface="Archivo" pitchFamily="34" charset="0"/>
                <a:ea typeface="Archivo" pitchFamily="34" charset="-122"/>
                <a:cs typeface="Archivo" pitchFamily="34" charset="-120"/>
              </a:rPr>
              <a:t>Company Brain</a:t>
            </a:r>
            <a:endParaRPr lang="en-US" sz="2700" dirty="0"/>
          </a:p>
        </p:txBody>
      </p:sp>
      <p:sp>
        <p:nvSpPr>
          <p:cNvPr id="8" name="Text 5"/>
          <p:cNvSpPr/>
          <p:nvPr/>
        </p:nvSpPr>
        <p:spPr>
          <a:xfrm>
            <a:off x="1362075" y="3265140"/>
            <a:ext cx="4223528" cy="17526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Knowledge, prior work and rules structured so the model cites them instead of inventing them. One home per truth, and a trust hierarchy that decides which document wins.</a:t>
            </a:r>
            <a:endParaRPr lang="en-US" sz="1800" dirty="0"/>
          </a:p>
        </p:txBody>
      </p:sp>
      <p:sp>
        <p:nvSpPr>
          <p:cNvPr id="9" name="Shape 6"/>
          <p:cNvSpPr/>
          <p:nvPr/>
        </p:nvSpPr>
        <p:spPr>
          <a:xfrm>
            <a:off x="6100763" y="2379315"/>
            <a:ext cx="4843463" cy="3610868"/>
          </a:xfrm>
          <a:prstGeom prst="roundRect">
            <a:avLst>
              <a:gd name="adj" fmla="val 4748"/>
            </a:avLst>
          </a:prstGeom>
          <a:solidFill>
            <a:srgbClr val="FFFFFF"/>
          </a:solidFill>
          <a:ln w="9525">
            <a:solidFill>
              <a:srgbClr val="D6DFE0"/>
            </a:solidFill>
            <a:prstDash val="solid"/>
          </a:ln>
        </p:spPr>
      </p:sp>
      <p:sp>
        <p:nvSpPr>
          <p:cNvPr id="10" name="Text 7"/>
          <p:cNvSpPr/>
          <p:nvPr/>
        </p:nvSpPr>
        <p:spPr>
          <a:xfrm>
            <a:off x="6472238" y="2731740"/>
            <a:ext cx="4510564" cy="419100"/>
          </a:xfrm>
          <a:prstGeom prst="rect">
            <a:avLst/>
          </a:prstGeom>
          <a:noFill/>
          <a:ln/>
        </p:spPr>
        <p:txBody>
          <a:bodyPr wrap="square" lIns="25400" tIns="25400" rIns="25400" bIns="25400" rtlCol="0" anchor="t">
            <a:normAutofit/>
          </a:bodyPr>
          <a:lstStyle/>
          <a:p>
            <a:pPr algn="l" indent="0" marL="0">
              <a:buNone/>
            </a:pPr>
            <a:r>
              <a:rPr lang="en-US" sz="2700" b="1" spc="-81" kern="0" dirty="0">
                <a:solidFill>
                  <a:srgbClr val="00272C"/>
                </a:solidFill>
                <a:latin typeface="Archivo" pitchFamily="34" charset="0"/>
                <a:ea typeface="Archivo" pitchFamily="34" charset="-122"/>
                <a:cs typeface="Archivo" pitchFamily="34" charset="-120"/>
              </a:rPr>
              <a:t>Brand OS</a:t>
            </a:r>
            <a:endParaRPr lang="en-US" sz="2700" dirty="0"/>
          </a:p>
        </p:txBody>
      </p:sp>
      <p:sp>
        <p:nvSpPr>
          <p:cNvPr id="11" name="Text 8"/>
          <p:cNvSpPr/>
          <p:nvPr/>
        </p:nvSpPr>
        <p:spPr>
          <a:xfrm>
            <a:off x="6472238" y="3265140"/>
            <a:ext cx="4223528" cy="17526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Your identity written down as a system the AI can obey, with the gate that enforces it. Work comes back on brand before anyone reviews it, so review stops being a rewrite.</a:t>
            </a:r>
            <a:endParaRPr lang="en-US" sz="1800" dirty="0"/>
          </a:p>
        </p:txBody>
      </p:sp>
      <p:sp>
        <p:nvSpPr>
          <p:cNvPr id="12" name="Shape 9"/>
          <p:cNvSpPr/>
          <p:nvPr/>
        </p:nvSpPr>
        <p:spPr>
          <a:xfrm>
            <a:off x="990600" y="6256883"/>
            <a:ext cx="4843463" cy="3268117"/>
          </a:xfrm>
          <a:prstGeom prst="roundRect">
            <a:avLst>
              <a:gd name="adj" fmla="val 5246"/>
            </a:avLst>
          </a:prstGeom>
          <a:solidFill>
            <a:srgbClr val="FFFFFF"/>
          </a:solidFill>
          <a:ln w="9525">
            <a:solidFill>
              <a:srgbClr val="D6DFE0"/>
            </a:solidFill>
            <a:prstDash val="solid"/>
          </a:ln>
        </p:spPr>
      </p:sp>
      <p:sp>
        <p:nvSpPr>
          <p:cNvPr id="13" name="Text 10"/>
          <p:cNvSpPr/>
          <p:nvPr/>
        </p:nvSpPr>
        <p:spPr>
          <a:xfrm>
            <a:off x="1362075" y="6609308"/>
            <a:ext cx="4510564" cy="419100"/>
          </a:xfrm>
          <a:prstGeom prst="rect">
            <a:avLst/>
          </a:prstGeom>
          <a:noFill/>
          <a:ln/>
        </p:spPr>
        <p:txBody>
          <a:bodyPr wrap="square" lIns="25400" tIns="25400" rIns="25400" bIns="25400" rtlCol="0" anchor="t">
            <a:normAutofit/>
          </a:bodyPr>
          <a:lstStyle/>
          <a:p>
            <a:pPr algn="l" indent="0" marL="0">
              <a:buNone/>
            </a:pPr>
            <a:r>
              <a:rPr lang="en-US" sz="2700" b="1" spc="-81" kern="0" dirty="0">
                <a:solidFill>
                  <a:srgbClr val="00272C"/>
                </a:solidFill>
                <a:latin typeface="Archivo" pitchFamily="34" charset="0"/>
                <a:ea typeface="Archivo" pitchFamily="34" charset="-122"/>
                <a:cs typeface="Archivo" pitchFamily="34" charset="-120"/>
              </a:rPr>
              <a:t>The Gates</a:t>
            </a:r>
            <a:endParaRPr lang="en-US" sz="2700" dirty="0"/>
          </a:p>
        </p:txBody>
      </p:sp>
      <p:sp>
        <p:nvSpPr>
          <p:cNvPr id="14" name="Text 11"/>
          <p:cNvSpPr/>
          <p:nvPr/>
        </p:nvSpPr>
        <p:spPr>
          <a:xfrm>
            <a:off x="1362075" y="7142708"/>
            <a:ext cx="4223528" cy="14097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Rules that execute rather than remind. Banned terms, claim checks and house style run inside the pipeline and return an exit code, not an opinion.</a:t>
            </a:r>
            <a:endParaRPr lang="en-US" sz="1800" dirty="0"/>
          </a:p>
        </p:txBody>
      </p:sp>
      <p:sp>
        <p:nvSpPr>
          <p:cNvPr id="15" name="Shape 12"/>
          <p:cNvSpPr/>
          <p:nvPr/>
        </p:nvSpPr>
        <p:spPr>
          <a:xfrm>
            <a:off x="6100763" y="6256883"/>
            <a:ext cx="4843463" cy="3268117"/>
          </a:xfrm>
          <a:prstGeom prst="roundRect">
            <a:avLst>
              <a:gd name="adj" fmla="val 5246"/>
            </a:avLst>
          </a:prstGeom>
          <a:solidFill>
            <a:srgbClr val="FFFFFF"/>
          </a:solidFill>
          <a:ln w="9525">
            <a:solidFill>
              <a:srgbClr val="D6DFE0"/>
            </a:solidFill>
            <a:prstDash val="solid"/>
          </a:ln>
        </p:spPr>
      </p:sp>
      <p:sp>
        <p:nvSpPr>
          <p:cNvPr id="16" name="Text 13"/>
          <p:cNvSpPr/>
          <p:nvPr/>
        </p:nvSpPr>
        <p:spPr>
          <a:xfrm>
            <a:off x="6472238" y="6609308"/>
            <a:ext cx="4510564" cy="419100"/>
          </a:xfrm>
          <a:prstGeom prst="rect">
            <a:avLst/>
          </a:prstGeom>
          <a:noFill/>
          <a:ln/>
        </p:spPr>
        <p:txBody>
          <a:bodyPr wrap="square" lIns="25400" tIns="25400" rIns="25400" bIns="25400" rtlCol="0" anchor="t">
            <a:normAutofit/>
          </a:bodyPr>
          <a:lstStyle/>
          <a:p>
            <a:pPr algn="l" indent="0" marL="0">
              <a:buNone/>
            </a:pPr>
            <a:r>
              <a:rPr lang="en-US" sz="2700" b="1" spc="-81" kern="0" dirty="0">
                <a:solidFill>
                  <a:srgbClr val="00272C"/>
                </a:solidFill>
                <a:latin typeface="Archivo" pitchFamily="34" charset="0"/>
                <a:ea typeface="Archivo" pitchFamily="34" charset="-122"/>
                <a:cs typeface="Archivo" pitchFamily="34" charset="-120"/>
              </a:rPr>
              <a:t>Training</a:t>
            </a:r>
            <a:endParaRPr lang="en-US" sz="2700" dirty="0"/>
          </a:p>
        </p:txBody>
      </p:sp>
      <p:sp>
        <p:nvSpPr>
          <p:cNvPr id="17" name="Text 14"/>
          <p:cNvSpPr/>
          <p:nvPr/>
        </p:nvSpPr>
        <p:spPr>
          <a:xfrm>
            <a:off x="6472238" y="7142708"/>
            <a:ext cx="4223528" cy="14097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Onboarding person by person, guides written from observed confusion, and a recurring room where people say what shipped and what broke.</a:t>
            </a:r>
            <a:endParaRPr lang="en-US" sz="1800" dirty="0"/>
          </a:p>
        </p:txBody>
      </p:sp>
      <p:sp>
        <p:nvSpPr>
          <p:cNvPr id="18" name="Shape 15"/>
          <p:cNvSpPr/>
          <p:nvPr/>
        </p:nvSpPr>
        <p:spPr>
          <a:xfrm>
            <a:off x="11325225" y="2379315"/>
            <a:ext cx="5972175" cy="7145685"/>
          </a:xfrm>
          <a:prstGeom prst="roundRect">
            <a:avLst>
              <a:gd name="adj" fmla="val 2871"/>
            </a:avLst>
          </a:prstGeom>
          <a:solidFill>
            <a:srgbClr val="00272C"/>
          </a:solidFill>
          <a:ln/>
        </p:spPr>
      </p:sp>
      <p:sp>
        <p:nvSpPr>
          <p:cNvPr id="19" name="Text 16"/>
          <p:cNvSpPr/>
          <p:nvPr/>
        </p:nvSpPr>
        <p:spPr>
          <a:xfrm>
            <a:off x="11668125" y="2741265"/>
            <a:ext cx="5815013" cy="209550"/>
          </a:xfrm>
          <a:prstGeom prst="rect">
            <a:avLst/>
          </a:prstGeom>
          <a:noFill/>
          <a:ln/>
        </p:spPr>
        <p:txBody>
          <a:bodyPr wrap="square" lIns="25400" tIns="25400" rIns="25400" bIns="25400" rtlCol="0" anchor="t">
            <a:normAutofit/>
          </a:bodyPr>
          <a:lstStyle/>
          <a:p>
            <a:pPr algn="l" indent="0" marL="0">
              <a:lnSpc>
                <a:spcPct val="78261"/>
              </a:lnSpc>
              <a:buNone/>
            </a:pPr>
            <a:r>
              <a:rPr lang="en-US" sz="1350" b="1" spc="189" kern="0" dirty="0">
                <a:solidFill>
                  <a:srgbClr val="A9C6C4"/>
                </a:solidFill>
                <a:latin typeface="IBM Plex Mono" pitchFamily="34" charset="0"/>
                <a:ea typeface="IBM Plex Mono" pitchFamily="34" charset="-122"/>
                <a:cs typeface="IBM Plex Mono" pitchFamily="34" charset="-120"/>
              </a:rPr>
              <a:t>ILLUSTRATIVE EXAMPLE</a:t>
            </a:r>
            <a:endParaRPr lang="en-US" sz="1350" dirty="0"/>
          </a:p>
        </p:txBody>
      </p:sp>
      <p:sp>
        <p:nvSpPr>
          <p:cNvPr id="20" name="Text 17"/>
          <p:cNvSpPr/>
          <p:nvPr/>
        </p:nvSpPr>
        <p:spPr>
          <a:xfrm>
            <a:off x="11668125" y="2988915"/>
            <a:ext cx="5815013" cy="342900"/>
          </a:xfrm>
          <a:prstGeom prst="rect">
            <a:avLst/>
          </a:prstGeom>
          <a:noFill/>
          <a:ln/>
        </p:spPr>
        <p:txBody>
          <a:bodyPr wrap="square" lIns="25400" tIns="25400" rIns="25400" bIns="25400" rtlCol="0" anchor="t">
            <a:normAutofit/>
          </a:bodyPr>
          <a:lstStyle/>
          <a:p>
            <a:pPr algn="l" indent="0" marL="0">
              <a:buNone/>
            </a:pPr>
            <a:r>
              <a:rPr lang="en-US" sz="2250" b="1" spc="-45" kern="0" dirty="0">
                <a:solidFill>
                  <a:srgbClr val="F4F7F7"/>
                </a:solidFill>
                <a:latin typeface="Archivo" pitchFamily="34" charset="0"/>
                <a:ea typeface="Archivo" pitchFamily="34" charset="-122"/>
                <a:cs typeface="Archivo" pitchFamily="34" charset="-120"/>
              </a:rPr>
              <a:t>Apex Instruments</a:t>
            </a:r>
            <a:endParaRPr lang="en-US" sz="2250" dirty="0"/>
          </a:p>
        </p:txBody>
      </p:sp>
      <p:sp>
        <p:nvSpPr>
          <p:cNvPr id="21" name="Text 18"/>
          <p:cNvSpPr/>
          <p:nvPr/>
        </p:nvSpPr>
        <p:spPr>
          <a:xfrm>
            <a:off x="11668125" y="3560415"/>
            <a:ext cx="5444966" cy="448121"/>
          </a:xfrm>
          <a:prstGeom prst="rect">
            <a:avLst/>
          </a:prstGeom>
          <a:noFill/>
          <a:ln/>
        </p:spPr>
        <p:txBody>
          <a:bodyPr wrap="square" lIns="25400" tIns="25400" rIns="25400" bIns="25400" rtlCol="0" anchor="t">
            <a:normAutofit/>
          </a:bodyPr>
          <a:lstStyle/>
          <a:p>
            <a:pPr algn="l" indent="0" marL="0">
              <a:lnSpc>
                <a:spcPct val="153750"/>
              </a:lnSpc>
              <a:buNone/>
            </a:pPr>
            <a:r>
              <a:rPr lang="en-US" sz="1575" dirty="0">
                <a:solidFill>
                  <a:srgbClr val="FF6B1C"/>
                </a:solidFill>
                <a:latin typeface="IBM Plex Mono" pitchFamily="34" charset="0"/>
                <a:ea typeface="IBM Plex Mono" pitchFamily="34" charset="-122"/>
                <a:cs typeface="IBM Plex Mono" pitchFamily="34" charset="-120"/>
              </a:rPr>
              <a:t>brain/</a:t>
            </a:r>
            <a:endParaRPr lang="en-US" sz="1575" dirty="0"/>
          </a:p>
        </p:txBody>
      </p:sp>
      <p:sp>
        <p:nvSpPr>
          <p:cNvPr id="22" name="Text 19"/>
          <p:cNvSpPr/>
          <p:nvPr/>
        </p:nvSpPr>
        <p:spPr>
          <a:xfrm>
            <a:off x="11668125" y="3970437"/>
            <a:ext cx="5444966" cy="448121"/>
          </a:xfrm>
          <a:prstGeom prst="rect">
            <a:avLst/>
          </a:prstGeom>
          <a:noFill/>
          <a:ln/>
        </p:spPr>
        <p:txBody>
          <a:bodyPr wrap="square" lIns="25400" tIns="25400" rIns="25400" bIns="25400" rtlCol="0" anchor="t">
            <a:normAutofit/>
          </a:bodyPr>
          <a:lstStyle/>
          <a:p>
            <a:pPr algn="l" indent="0" marL="0">
              <a:lnSpc>
                <a:spcPct val="153750"/>
              </a:lnSpc>
              <a:buNone/>
            </a:pPr>
            <a:r>
              <a:rPr lang="en-US" sz="1575" dirty="0">
                <a:solidFill>
                  <a:srgbClr val="CFE0E0"/>
                </a:solidFill>
                <a:latin typeface="IBM Plex Mono" pitchFamily="34" charset="0"/>
                <a:ea typeface="IBM Plex Mono" pitchFamily="34" charset="-122"/>
                <a:cs typeface="IBM Plex Mono" pitchFamily="34" charset="-120"/>
              </a:rPr>
              <a:t>├─ 00-start-here/ </a:t>
            </a:r>
            <a:pPr algn="l" indent="0" marL="0">
              <a:lnSpc>
                <a:spcPct val="153750"/>
              </a:lnSpc>
              <a:buNone/>
            </a:pPr>
            <a:r>
              <a:rPr lang="en-US" sz="1575" dirty="0">
                <a:solidFill>
                  <a:srgbClr val="8FB0B3"/>
                </a:solidFill>
                <a:latin typeface="IBM Plex Mono" pitchFamily="34" charset="0"/>
                <a:ea typeface="IBM Plex Mono" pitchFamily="34" charset="-122"/>
                <a:cs typeface="IBM Plex Mono" pitchFamily="34" charset="-120"/>
              </a:rPr>
              <a:t>constitution</a:t>
            </a:r>
            <a:endParaRPr lang="en-US" sz="1575" dirty="0"/>
          </a:p>
        </p:txBody>
      </p:sp>
      <p:sp>
        <p:nvSpPr>
          <p:cNvPr id="23" name="Text 20"/>
          <p:cNvSpPr/>
          <p:nvPr/>
        </p:nvSpPr>
        <p:spPr>
          <a:xfrm>
            <a:off x="11668125" y="4380458"/>
            <a:ext cx="5444966" cy="448121"/>
          </a:xfrm>
          <a:prstGeom prst="rect">
            <a:avLst/>
          </a:prstGeom>
          <a:noFill/>
          <a:ln/>
        </p:spPr>
        <p:txBody>
          <a:bodyPr wrap="square" lIns="25400" tIns="25400" rIns="25400" bIns="25400" rtlCol="0" anchor="t">
            <a:normAutofit/>
          </a:bodyPr>
          <a:lstStyle/>
          <a:p>
            <a:pPr algn="l" indent="0" marL="0">
              <a:lnSpc>
                <a:spcPct val="153750"/>
              </a:lnSpc>
              <a:buNone/>
            </a:pPr>
            <a:r>
              <a:rPr lang="en-US" sz="1575" dirty="0">
                <a:solidFill>
                  <a:srgbClr val="CFE0E0"/>
                </a:solidFill>
                <a:latin typeface="IBM Plex Mono" pitchFamily="34" charset="0"/>
                <a:ea typeface="IBM Plex Mono" pitchFamily="34" charset="-122"/>
                <a:cs typeface="IBM Plex Mono" pitchFamily="34" charset="-120"/>
              </a:rPr>
              <a:t>├─ 01-facts/ </a:t>
            </a:r>
            <a:pPr algn="l" indent="0" marL="0">
              <a:lnSpc>
                <a:spcPct val="153750"/>
              </a:lnSpc>
              <a:buNone/>
            </a:pPr>
            <a:r>
              <a:rPr lang="en-US" sz="1575" dirty="0">
                <a:solidFill>
                  <a:srgbClr val="8FB0B3"/>
                </a:solidFill>
                <a:latin typeface="IBM Plex Mono" pitchFamily="34" charset="0"/>
                <a:ea typeface="IBM Plex Mono" pitchFamily="34" charset="-122"/>
                <a:cs typeface="IBM Plex Mono" pitchFamily="34" charset="-120"/>
              </a:rPr>
              <a:t>one home per truth</a:t>
            </a:r>
            <a:endParaRPr lang="en-US" sz="1575" dirty="0"/>
          </a:p>
        </p:txBody>
      </p:sp>
      <p:sp>
        <p:nvSpPr>
          <p:cNvPr id="24" name="Text 21"/>
          <p:cNvSpPr/>
          <p:nvPr/>
        </p:nvSpPr>
        <p:spPr>
          <a:xfrm>
            <a:off x="11668125" y="4790480"/>
            <a:ext cx="5444966" cy="448121"/>
          </a:xfrm>
          <a:prstGeom prst="rect">
            <a:avLst/>
          </a:prstGeom>
          <a:noFill/>
          <a:ln/>
        </p:spPr>
        <p:txBody>
          <a:bodyPr wrap="square" lIns="25400" tIns="25400" rIns="25400" bIns="25400" rtlCol="0" anchor="t">
            <a:normAutofit/>
          </a:bodyPr>
          <a:lstStyle/>
          <a:p>
            <a:pPr algn="l" indent="0" marL="0">
              <a:lnSpc>
                <a:spcPct val="153750"/>
              </a:lnSpc>
              <a:buNone/>
            </a:pPr>
            <a:r>
              <a:rPr lang="en-US" sz="1575" dirty="0">
                <a:solidFill>
                  <a:srgbClr val="CFE0E0"/>
                </a:solidFill>
                <a:latin typeface="IBM Plex Mono" pitchFamily="34" charset="0"/>
                <a:ea typeface="IBM Plex Mono" pitchFamily="34" charset="-122"/>
                <a:cs typeface="IBM Plex Mono" pitchFamily="34" charset="-120"/>
              </a:rPr>
              <a:t>├─ 02-approved/ </a:t>
            </a:r>
            <a:pPr algn="l" indent="0" marL="0">
              <a:lnSpc>
                <a:spcPct val="153750"/>
              </a:lnSpc>
              <a:buNone/>
            </a:pPr>
            <a:r>
              <a:rPr lang="en-US" sz="1575" dirty="0">
                <a:solidFill>
                  <a:srgbClr val="8FB0B3"/>
                </a:solidFill>
                <a:latin typeface="IBM Plex Mono" pitchFamily="34" charset="0"/>
                <a:ea typeface="IBM Plex Mono" pitchFamily="34" charset="-122"/>
                <a:cs typeface="IBM Plex Mono" pitchFamily="34" charset="-120"/>
              </a:rPr>
              <a:t>gold standards</a:t>
            </a:r>
            <a:endParaRPr lang="en-US" sz="1575" dirty="0"/>
          </a:p>
        </p:txBody>
      </p:sp>
      <p:sp>
        <p:nvSpPr>
          <p:cNvPr id="25" name="Text 22"/>
          <p:cNvSpPr/>
          <p:nvPr/>
        </p:nvSpPr>
        <p:spPr>
          <a:xfrm>
            <a:off x="11668125" y="5200501"/>
            <a:ext cx="5444966" cy="448121"/>
          </a:xfrm>
          <a:prstGeom prst="rect">
            <a:avLst/>
          </a:prstGeom>
          <a:noFill/>
          <a:ln/>
        </p:spPr>
        <p:txBody>
          <a:bodyPr wrap="square" lIns="25400" tIns="25400" rIns="25400" bIns="25400" rtlCol="0" anchor="t">
            <a:normAutofit/>
          </a:bodyPr>
          <a:lstStyle/>
          <a:p>
            <a:pPr algn="l" indent="0" marL="0">
              <a:lnSpc>
                <a:spcPct val="153750"/>
              </a:lnSpc>
              <a:buNone/>
            </a:pPr>
            <a:r>
              <a:rPr lang="en-US" sz="1575" dirty="0">
                <a:solidFill>
                  <a:srgbClr val="CFE0E0"/>
                </a:solidFill>
                <a:latin typeface="IBM Plex Mono" pitchFamily="34" charset="0"/>
                <a:ea typeface="IBM Plex Mono" pitchFamily="34" charset="-122"/>
                <a:cs typeface="IBM Plex Mono" pitchFamily="34" charset="-120"/>
              </a:rPr>
              <a:t>├─ 03-work-zone/ </a:t>
            </a:r>
            <a:pPr algn="l" indent="0" marL="0">
              <a:lnSpc>
                <a:spcPct val="153750"/>
              </a:lnSpc>
              <a:buNone/>
            </a:pPr>
            <a:r>
              <a:rPr lang="en-US" sz="1575" dirty="0">
                <a:solidFill>
                  <a:srgbClr val="8FB0B3"/>
                </a:solidFill>
                <a:latin typeface="IBM Plex Mono" pitchFamily="34" charset="0"/>
                <a:ea typeface="IBM Plex Mono" pitchFamily="34" charset="-122"/>
                <a:cs typeface="IBM Plex Mono" pitchFamily="34" charset="-120"/>
              </a:rPr>
              <a:t>drafts</a:t>
            </a:r>
            <a:endParaRPr lang="en-US" sz="1575" dirty="0"/>
          </a:p>
        </p:txBody>
      </p:sp>
      <p:sp>
        <p:nvSpPr>
          <p:cNvPr id="26" name="Text 23"/>
          <p:cNvSpPr/>
          <p:nvPr/>
        </p:nvSpPr>
        <p:spPr>
          <a:xfrm>
            <a:off x="11668125" y="5610523"/>
            <a:ext cx="5444966" cy="448121"/>
          </a:xfrm>
          <a:prstGeom prst="rect">
            <a:avLst/>
          </a:prstGeom>
          <a:noFill/>
          <a:ln/>
        </p:spPr>
        <p:txBody>
          <a:bodyPr wrap="square" lIns="25400" tIns="25400" rIns="25400" bIns="25400" rtlCol="0" anchor="t">
            <a:normAutofit/>
          </a:bodyPr>
          <a:lstStyle/>
          <a:p>
            <a:pPr algn="l" indent="0" marL="0">
              <a:lnSpc>
                <a:spcPct val="153750"/>
              </a:lnSpc>
              <a:buNone/>
            </a:pPr>
            <a:r>
              <a:rPr lang="en-US" sz="1575" dirty="0">
                <a:solidFill>
                  <a:srgbClr val="CFE0E0"/>
                </a:solidFill>
                <a:latin typeface="IBM Plex Mono" pitchFamily="34" charset="0"/>
                <a:ea typeface="IBM Plex Mono" pitchFamily="34" charset="-122"/>
                <a:cs typeface="IBM Plex Mono" pitchFamily="34" charset="-120"/>
              </a:rPr>
              <a:t>├─ 04-toolkit/ </a:t>
            </a:r>
            <a:pPr algn="l" indent="0" marL="0">
              <a:lnSpc>
                <a:spcPct val="153750"/>
              </a:lnSpc>
              <a:buNone/>
            </a:pPr>
            <a:r>
              <a:rPr lang="en-US" sz="1575" dirty="0">
                <a:solidFill>
                  <a:srgbClr val="8FB0B3"/>
                </a:solidFill>
                <a:latin typeface="IBM Plex Mono" pitchFamily="34" charset="0"/>
                <a:ea typeface="IBM Plex Mono" pitchFamily="34" charset="-122"/>
                <a:cs typeface="IBM Plex Mono" pitchFamily="34" charset="-120"/>
              </a:rPr>
              <a:t>skills, agents, gates</a:t>
            </a:r>
            <a:endParaRPr lang="en-US" sz="1575" dirty="0"/>
          </a:p>
        </p:txBody>
      </p:sp>
      <p:sp>
        <p:nvSpPr>
          <p:cNvPr id="27" name="Text 24"/>
          <p:cNvSpPr/>
          <p:nvPr/>
        </p:nvSpPr>
        <p:spPr>
          <a:xfrm>
            <a:off x="11668125" y="6020544"/>
            <a:ext cx="5444966" cy="448121"/>
          </a:xfrm>
          <a:prstGeom prst="rect">
            <a:avLst/>
          </a:prstGeom>
          <a:noFill/>
          <a:ln/>
        </p:spPr>
        <p:txBody>
          <a:bodyPr wrap="square" lIns="25400" tIns="25400" rIns="25400" bIns="25400" rtlCol="0" anchor="t">
            <a:normAutofit/>
          </a:bodyPr>
          <a:lstStyle/>
          <a:p>
            <a:pPr algn="l" indent="0" marL="0">
              <a:lnSpc>
                <a:spcPct val="153750"/>
              </a:lnSpc>
              <a:buNone/>
            </a:pPr>
            <a:r>
              <a:rPr lang="en-US" sz="1575" dirty="0">
                <a:solidFill>
                  <a:srgbClr val="CFE0E0"/>
                </a:solidFill>
                <a:latin typeface="IBM Plex Mono" pitchFamily="34" charset="0"/>
                <a:ea typeface="IBM Plex Mono" pitchFamily="34" charset="-122"/>
                <a:cs typeface="IBM Plex Mono" pitchFamily="34" charset="-120"/>
              </a:rPr>
              <a:t>└─ 05-archive/ </a:t>
            </a:r>
            <a:pPr algn="l" indent="0" marL="0">
              <a:lnSpc>
                <a:spcPct val="153750"/>
              </a:lnSpc>
              <a:buNone/>
            </a:pPr>
            <a:r>
              <a:rPr lang="en-US" sz="1575" dirty="0">
                <a:solidFill>
                  <a:srgbClr val="8FB0B3"/>
                </a:solidFill>
                <a:latin typeface="IBM Plex Mono" pitchFamily="34" charset="0"/>
                <a:ea typeface="IBM Plex Mono" pitchFamily="34" charset="-122"/>
                <a:cs typeface="IBM Plex Mono" pitchFamily="34" charset="-120"/>
              </a:rPr>
              <a:t>never deleted</a:t>
            </a:r>
            <a:endParaRPr lang="en-US" sz="1575" dirty="0"/>
          </a:p>
        </p:txBody>
      </p:sp>
      <p:sp>
        <p:nvSpPr>
          <p:cNvPr id="28" name="Text 25"/>
          <p:cNvSpPr/>
          <p:nvPr/>
        </p:nvSpPr>
        <p:spPr>
          <a:xfrm>
            <a:off x="11668125" y="8562975"/>
            <a:ext cx="5444966" cy="638175"/>
          </a:xfrm>
          <a:prstGeom prst="rect">
            <a:avLst/>
          </a:prstGeom>
          <a:noFill/>
          <a:ln/>
        </p:spPr>
        <p:txBody>
          <a:bodyPr wrap="square" lIns="25400" tIns="25400" rIns="25400" bIns="25400" rtlCol="0" anchor="t">
            <a:normAutofit/>
          </a:bodyPr>
          <a:lstStyle/>
          <a:p>
            <a:pPr algn="l" indent="0" marL="0">
              <a:lnSpc>
                <a:spcPct val="112500"/>
              </a:lnSpc>
              <a:buNone/>
            </a:pPr>
            <a:r>
              <a:rPr lang="en-US" sz="1575" dirty="0">
                <a:solidFill>
                  <a:srgbClr val="B8C9CB"/>
                </a:solidFill>
                <a:latin typeface="IBM Plex Sans" pitchFamily="34" charset="0"/>
                <a:ea typeface="IBM Plex Sans" pitchFamily="34" charset="-122"/>
                <a:cs typeface="IBM Plex Sans" pitchFamily="34" charset="-120"/>
              </a:rPr>
              <a:t>Position in the tree is approval status. Nothing is edited in place; nothing is deleted.</a:t>
            </a:r>
            <a:endParaRPr lang="en-US" sz="15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2103239"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245D63"/>
                </a:solidFill>
                <a:latin typeface="IBM Plex Mono" pitchFamily="34" charset="0"/>
                <a:ea typeface="IBM Plex Mono" pitchFamily="34" charset="-122"/>
                <a:cs typeface="IBM Plex Mono" pitchFamily="34" charset="-120"/>
              </a:rPr>
              <a:t>THE ENGAGEMENT</a:t>
            </a:r>
            <a:endParaRPr lang="en-US" sz="1500" dirty="0"/>
          </a:p>
        </p:txBody>
      </p:sp>
      <p:sp>
        <p:nvSpPr>
          <p:cNvPr id="4" name="Text 1"/>
          <p:cNvSpPr/>
          <p:nvPr/>
        </p:nvSpPr>
        <p:spPr>
          <a:xfrm>
            <a:off x="990600" y="1200150"/>
            <a:ext cx="9449886" cy="798165"/>
          </a:xfrm>
          <a:prstGeom prst="rect">
            <a:avLst/>
          </a:prstGeom>
          <a:noFill/>
          <a:ln/>
        </p:spPr>
        <p:txBody>
          <a:bodyPr wrap="square" lIns="25400" tIns="25400" rIns="25400" bIns="25400" rtlCol="0" anchor="t">
            <a:normAutofit/>
          </a:bodyPr>
          <a:lstStyle/>
          <a:p>
            <a:pPr algn="l" indent="0" marL="0">
              <a:lnSpc>
                <a:spcPct val="96145"/>
              </a:lnSpc>
              <a:buNone/>
            </a:pPr>
            <a:r>
              <a:rPr lang="en-US" sz="5700" b="1" spc="-228" kern="0" dirty="0">
                <a:solidFill>
                  <a:srgbClr val="00272C"/>
                </a:solidFill>
                <a:latin typeface="Archivo" pitchFamily="34" charset="0"/>
                <a:ea typeface="Archivo" pitchFamily="34" charset="-122"/>
                <a:cs typeface="Archivo" pitchFamily="34" charset="-120"/>
              </a:rPr>
              <a:t>Eleven steps, in this order.</a:t>
            </a:r>
            <a:endParaRPr lang="en-US" sz="5700" dirty="0"/>
          </a:p>
        </p:txBody>
      </p:sp>
      <p:sp>
        <p:nvSpPr>
          <p:cNvPr id="5" name="Text 2"/>
          <p:cNvSpPr/>
          <p:nvPr/>
        </p:nvSpPr>
        <p:spPr>
          <a:xfrm>
            <a:off x="11582400" y="767953"/>
            <a:ext cx="5886450" cy="1135112"/>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476367"/>
                </a:solidFill>
                <a:latin typeface="IBM Plex Sans" pitchFamily="34" charset="0"/>
                <a:ea typeface="IBM Plex Sans" pitchFamily="34" charset="-122"/>
                <a:cs typeface="IBM Plex Sans" pitchFamily="34" charset="-120"/>
              </a:rPr>
              <a:t>Each step is the input the next one consumes. Skipping ahead is how a company ends up with a clever demo grounded in nothing.</a:t>
            </a:r>
            <a:endParaRPr lang="en-US" sz="1800" dirty="0"/>
          </a:p>
        </p:txBody>
      </p:sp>
      <p:sp>
        <p:nvSpPr>
          <p:cNvPr id="6" name="Shape 3"/>
          <p:cNvSpPr/>
          <p:nvPr/>
        </p:nvSpPr>
        <p:spPr>
          <a:xfrm>
            <a:off x="990600" y="2852738"/>
            <a:ext cx="16306800" cy="9525"/>
          </a:xfrm>
          <a:prstGeom prst="rect">
            <a:avLst/>
          </a:prstGeom>
          <a:solidFill>
            <a:srgbClr val="D6DFE0"/>
          </a:solidFill>
          <a:ln/>
        </p:spPr>
      </p:sp>
      <p:sp>
        <p:nvSpPr>
          <p:cNvPr id="7" name="Text 4"/>
          <p:cNvSpPr/>
          <p:nvPr/>
        </p:nvSpPr>
        <p:spPr>
          <a:xfrm>
            <a:off x="990600" y="3546128"/>
            <a:ext cx="2095500" cy="219075"/>
          </a:xfrm>
          <a:prstGeom prst="rect">
            <a:avLst/>
          </a:prstGeom>
          <a:noFill/>
          <a:ln/>
        </p:spPr>
        <p:txBody>
          <a:bodyPr wrap="square" lIns="25400" tIns="25400" rIns="25400" bIns="25400" rtlCol="0" anchor="t">
            <a:normAutofit/>
          </a:bodyPr>
          <a:lstStyle/>
          <a:p>
            <a:pPr algn="l" indent="0" marL="0">
              <a:lnSpc>
                <a:spcPct val="79167"/>
              </a:lnSpc>
              <a:buNone/>
            </a:pPr>
            <a:r>
              <a:rPr lang="en-US" sz="1425" b="1" spc="185" kern="0" dirty="0">
                <a:solidFill>
                  <a:srgbClr val="245D63"/>
                </a:solidFill>
                <a:latin typeface="IBM Plex Mono" pitchFamily="34" charset="0"/>
                <a:ea typeface="IBM Plex Mono" pitchFamily="34" charset="-122"/>
                <a:cs typeface="IBM Plex Mono" pitchFamily="34" charset="-120"/>
              </a:rPr>
              <a:t>UNDERSTAND</a:t>
            </a:r>
            <a:endParaRPr lang="en-US" sz="1425" dirty="0"/>
          </a:p>
        </p:txBody>
      </p:sp>
      <p:sp>
        <p:nvSpPr>
          <p:cNvPr id="8" name="Text 5"/>
          <p:cNvSpPr/>
          <p:nvPr/>
        </p:nvSpPr>
        <p:spPr>
          <a:xfrm>
            <a:off x="990600" y="3803303"/>
            <a:ext cx="2095500" cy="238125"/>
          </a:xfrm>
          <a:prstGeom prst="rect">
            <a:avLst/>
          </a:prstGeom>
          <a:noFill/>
          <a:ln/>
        </p:spPr>
        <p:txBody>
          <a:bodyPr wrap="square" lIns="25400" tIns="25400" rIns="25400" bIns="25400" rtlCol="0" anchor="t">
            <a:normAutofit/>
          </a:bodyPr>
          <a:lstStyle/>
          <a:p>
            <a:pPr algn="l" indent="0" marL="0">
              <a:lnSpc>
                <a:spcPct val="75000"/>
              </a:lnSpc>
              <a:buNone/>
            </a:pPr>
            <a:r>
              <a:rPr lang="en-US" sz="1575" dirty="0">
                <a:solidFill>
                  <a:srgbClr val="8BA3A4"/>
                </a:solidFill>
                <a:latin typeface="IBM Plex Mono" pitchFamily="34" charset="0"/>
                <a:ea typeface="IBM Plex Mono" pitchFamily="34" charset="-122"/>
                <a:cs typeface="IBM Plex Mono" pitchFamily="34" charset="-120"/>
              </a:rPr>
              <a:t>Steps 01–02</a:t>
            </a:r>
            <a:endParaRPr lang="en-US" sz="1575" dirty="0"/>
          </a:p>
        </p:txBody>
      </p:sp>
      <p:sp>
        <p:nvSpPr>
          <p:cNvPr id="9" name="Shape 6"/>
          <p:cNvSpPr/>
          <p:nvPr/>
        </p:nvSpPr>
        <p:spPr>
          <a:xfrm>
            <a:off x="3200400" y="3148013"/>
            <a:ext cx="2697361" cy="1253430"/>
          </a:xfrm>
          <a:prstGeom prst="roundRect">
            <a:avLst>
              <a:gd name="adj" fmla="val 9119"/>
            </a:avLst>
          </a:prstGeom>
          <a:solidFill>
            <a:srgbClr val="FFFFFF"/>
          </a:solidFill>
          <a:ln w="9525">
            <a:solidFill>
              <a:srgbClr val="D6DFE0"/>
            </a:solidFill>
            <a:prstDash val="solid"/>
          </a:ln>
        </p:spPr>
      </p:sp>
      <p:sp>
        <p:nvSpPr>
          <p:cNvPr id="10" name="Text 7"/>
          <p:cNvSpPr/>
          <p:nvPr/>
        </p:nvSpPr>
        <p:spPr>
          <a:xfrm>
            <a:off x="3419475" y="3348038"/>
            <a:ext cx="2485132"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01</a:t>
            </a:r>
            <a:endParaRPr lang="en-US" sz="1500" dirty="0"/>
          </a:p>
        </p:txBody>
      </p:sp>
      <p:sp>
        <p:nvSpPr>
          <p:cNvPr id="11" name="Text 8"/>
          <p:cNvSpPr/>
          <p:nvPr/>
        </p:nvSpPr>
        <p:spPr>
          <a:xfrm>
            <a:off x="3419475" y="3662362"/>
            <a:ext cx="1628180" cy="56004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Understand the business</a:t>
            </a:r>
            <a:endParaRPr lang="en-US" sz="1800" dirty="0"/>
          </a:p>
        </p:txBody>
      </p:sp>
      <p:sp>
        <p:nvSpPr>
          <p:cNvPr id="12" name="Shape 9"/>
          <p:cNvSpPr/>
          <p:nvPr/>
        </p:nvSpPr>
        <p:spPr>
          <a:xfrm>
            <a:off x="6050161" y="3148013"/>
            <a:ext cx="2697510" cy="1253430"/>
          </a:xfrm>
          <a:prstGeom prst="roundRect">
            <a:avLst>
              <a:gd name="adj" fmla="val 9119"/>
            </a:avLst>
          </a:prstGeom>
          <a:solidFill>
            <a:srgbClr val="FFFFFF"/>
          </a:solidFill>
          <a:ln w="9525">
            <a:solidFill>
              <a:srgbClr val="D6DFE0"/>
            </a:solidFill>
            <a:prstDash val="solid"/>
          </a:ln>
        </p:spPr>
      </p:sp>
      <p:sp>
        <p:nvSpPr>
          <p:cNvPr id="13" name="Text 10"/>
          <p:cNvSpPr/>
          <p:nvPr/>
        </p:nvSpPr>
        <p:spPr>
          <a:xfrm>
            <a:off x="6269236" y="3348038"/>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02</a:t>
            </a:r>
            <a:endParaRPr lang="en-US" sz="1500" dirty="0"/>
          </a:p>
        </p:txBody>
      </p:sp>
      <p:sp>
        <p:nvSpPr>
          <p:cNvPr id="14" name="Text 11"/>
          <p:cNvSpPr/>
          <p:nvPr/>
        </p:nvSpPr>
        <p:spPr>
          <a:xfrm>
            <a:off x="6269236" y="3662362"/>
            <a:ext cx="2094309" cy="56004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Identify the right use cases</a:t>
            </a:r>
            <a:endParaRPr lang="en-US" sz="1800" dirty="0"/>
          </a:p>
        </p:txBody>
      </p:sp>
      <p:sp>
        <p:nvSpPr>
          <p:cNvPr id="15" name="Shape 12"/>
          <p:cNvSpPr/>
          <p:nvPr/>
        </p:nvSpPr>
        <p:spPr>
          <a:xfrm>
            <a:off x="990600" y="4687193"/>
            <a:ext cx="16306800" cy="9525"/>
          </a:xfrm>
          <a:prstGeom prst="rect">
            <a:avLst/>
          </a:prstGeom>
          <a:solidFill>
            <a:srgbClr val="D6DFE0"/>
          </a:solidFill>
          <a:ln/>
        </p:spPr>
      </p:sp>
      <p:sp>
        <p:nvSpPr>
          <p:cNvPr id="16" name="Text 13"/>
          <p:cNvSpPr/>
          <p:nvPr/>
        </p:nvSpPr>
        <p:spPr>
          <a:xfrm>
            <a:off x="990600" y="5290096"/>
            <a:ext cx="1981200" cy="400050"/>
          </a:xfrm>
          <a:prstGeom prst="rect">
            <a:avLst/>
          </a:prstGeom>
          <a:noFill/>
          <a:ln/>
        </p:spPr>
        <p:txBody>
          <a:bodyPr wrap="square" lIns="25400" tIns="25400" rIns="25400" bIns="25400" rtlCol="0" anchor="t">
            <a:normAutofit/>
          </a:bodyPr>
          <a:lstStyle/>
          <a:p>
            <a:pPr algn="l" indent="0" marL="0">
              <a:lnSpc>
                <a:spcPct val="79167"/>
              </a:lnSpc>
              <a:buNone/>
            </a:pPr>
            <a:r>
              <a:rPr lang="en-US" sz="1425" b="1" spc="185" kern="0" dirty="0">
                <a:solidFill>
                  <a:srgbClr val="245D63"/>
                </a:solidFill>
                <a:latin typeface="IBM Plex Mono" pitchFamily="34" charset="0"/>
                <a:ea typeface="IBM Plex Mono" pitchFamily="34" charset="-122"/>
                <a:cs typeface="IBM Plex Mono" pitchFamily="34" charset="-120"/>
              </a:rPr>
              <a:t>ARCHITECT &amp; BUILD</a:t>
            </a:r>
            <a:endParaRPr lang="en-US" sz="1425" dirty="0"/>
          </a:p>
        </p:txBody>
      </p:sp>
      <p:sp>
        <p:nvSpPr>
          <p:cNvPr id="17" name="Text 14"/>
          <p:cNvSpPr/>
          <p:nvPr/>
        </p:nvSpPr>
        <p:spPr>
          <a:xfrm>
            <a:off x="990600" y="5728246"/>
            <a:ext cx="2095500" cy="238125"/>
          </a:xfrm>
          <a:prstGeom prst="rect">
            <a:avLst/>
          </a:prstGeom>
          <a:noFill/>
          <a:ln/>
        </p:spPr>
        <p:txBody>
          <a:bodyPr wrap="square" lIns="25400" tIns="25400" rIns="25400" bIns="25400" rtlCol="0" anchor="t">
            <a:normAutofit/>
          </a:bodyPr>
          <a:lstStyle/>
          <a:p>
            <a:pPr algn="l" indent="0" marL="0">
              <a:lnSpc>
                <a:spcPct val="75000"/>
              </a:lnSpc>
              <a:buNone/>
            </a:pPr>
            <a:r>
              <a:rPr lang="en-US" sz="1575" dirty="0">
                <a:solidFill>
                  <a:srgbClr val="8BA3A4"/>
                </a:solidFill>
                <a:latin typeface="IBM Plex Mono" pitchFamily="34" charset="0"/>
                <a:ea typeface="IBM Plex Mono" pitchFamily="34" charset="-122"/>
                <a:cs typeface="IBM Plex Mono" pitchFamily="34" charset="-120"/>
              </a:rPr>
              <a:t>Steps 03–07</a:t>
            </a:r>
            <a:endParaRPr lang="en-US" sz="1575" dirty="0"/>
          </a:p>
        </p:txBody>
      </p:sp>
      <p:sp>
        <p:nvSpPr>
          <p:cNvPr id="18" name="Shape 15"/>
          <p:cNvSpPr/>
          <p:nvPr/>
        </p:nvSpPr>
        <p:spPr>
          <a:xfrm>
            <a:off x="3200400" y="4982468"/>
            <a:ext cx="2697361" cy="1253430"/>
          </a:xfrm>
          <a:prstGeom prst="roundRect">
            <a:avLst>
              <a:gd name="adj" fmla="val 9119"/>
            </a:avLst>
          </a:prstGeom>
          <a:solidFill>
            <a:srgbClr val="FFFFFF"/>
          </a:solidFill>
          <a:ln w="9525">
            <a:solidFill>
              <a:srgbClr val="D6DFE0"/>
            </a:solidFill>
            <a:prstDash val="solid"/>
          </a:ln>
        </p:spPr>
      </p:sp>
      <p:sp>
        <p:nvSpPr>
          <p:cNvPr id="19" name="Text 16"/>
          <p:cNvSpPr/>
          <p:nvPr/>
        </p:nvSpPr>
        <p:spPr>
          <a:xfrm>
            <a:off x="3419475" y="5182493"/>
            <a:ext cx="2485132"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03</a:t>
            </a:r>
            <a:endParaRPr lang="en-US" sz="1500" dirty="0"/>
          </a:p>
        </p:txBody>
      </p:sp>
      <p:sp>
        <p:nvSpPr>
          <p:cNvPr id="20" name="Text 17"/>
          <p:cNvSpPr/>
          <p:nvPr/>
        </p:nvSpPr>
        <p:spPr>
          <a:xfrm>
            <a:off x="3419475" y="5496818"/>
            <a:ext cx="1819870" cy="56004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Architect the operating system</a:t>
            </a:r>
            <a:endParaRPr lang="en-US" sz="1800" dirty="0"/>
          </a:p>
        </p:txBody>
      </p:sp>
      <p:sp>
        <p:nvSpPr>
          <p:cNvPr id="21" name="Shape 18"/>
          <p:cNvSpPr/>
          <p:nvPr/>
        </p:nvSpPr>
        <p:spPr>
          <a:xfrm>
            <a:off x="6050161" y="4982468"/>
            <a:ext cx="2697510" cy="1253430"/>
          </a:xfrm>
          <a:prstGeom prst="roundRect">
            <a:avLst>
              <a:gd name="adj" fmla="val 9119"/>
            </a:avLst>
          </a:prstGeom>
          <a:solidFill>
            <a:srgbClr val="FFFFFF"/>
          </a:solidFill>
          <a:ln w="9525">
            <a:solidFill>
              <a:srgbClr val="D6DFE0"/>
            </a:solidFill>
            <a:prstDash val="solid"/>
          </a:ln>
        </p:spPr>
      </p:sp>
      <p:sp>
        <p:nvSpPr>
          <p:cNvPr id="22" name="Text 19"/>
          <p:cNvSpPr/>
          <p:nvPr/>
        </p:nvSpPr>
        <p:spPr>
          <a:xfrm>
            <a:off x="6269236" y="5182493"/>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04</a:t>
            </a:r>
            <a:endParaRPr lang="en-US" sz="1500" dirty="0"/>
          </a:p>
        </p:txBody>
      </p:sp>
      <p:sp>
        <p:nvSpPr>
          <p:cNvPr id="23" name="Text 20"/>
          <p:cNvSpPr/>
          <p:nvPr/>
        </p:nvSpPr>
        <p:spPr>
          <a:xfrm>
            <a:off x="6269236" y="5496818"/>
            <a:ext cx="1998762" cy="56004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Structure company knowledge</a:t>
            </a:r>
            <a:endParaRPr lang="en-US" sz="1800" dirty="0"/>
          </a:p>
        </p:txBody>
      </p:sp>
      <p:sp>
        <p:nvSpPr>
          <p:cNvPr id="24" name="Shape 21"/>
          <p:cNvSpPr/>
          <p:nvPr/>
        </p:nvSpPr>
        <p:spPr>
          <a:xfrm>
            <a:off x="8900071" y="4982468"/>
            <a:ext cx="2697510" cy="1253430"/>
          </a:xfrm>
          <a:prstGeom prst="roundRect">
            <a:avLst>
              <a:gd name="adj" fmla="val 9119"/>
            </a:avLst>
          </a:prstGeom>
          <a:solidFill>
            <a:srgbClr val="FFFFFF"/>
          </a:solidFill>
          <a:ln w="9525">
            <a:solidFill>
              <a:srgbClr val="D6DFE0"/>
            </a:solidFill>
            <a:prstDash val="solid"/>
          </a:ln>
        </p:spPr>
      </p:sp>
      <p:sp>
        <p:nvSpPr>
          <p:cNvPr id="25" name="Text 22"/>
          <p:cNvSpPr/>
          <p:nvPr/>
        </p:nvSpPr>
        <p:spPr>
          <a:xfrm>
            <a:off x="9119146" y="5182493"/>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05</a:t>
            </a:r>
            <a:endParaRPr lang="en-US" sz="1500" dirty="0"/>
          </a:p>
        </p:txBody>
      </p:sp>
      <p:sp>
        <p:nvSpPr>
          <p:cNvPr id="26" name="Text 23"/>
          <p:cNvSpPr/>
          <p:nvPr/>
        </p:nvSpPr>
        <p:spPr>
          <a:xfrm>
            <a:off x="9119146" y="5496818"/>
            <a:ext cx="1945868" cy="28575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Build governance</a:t>
            </a:r>
            <a:endParaRPr lang="en-US" sz="1800" dirty="0"/>
          </a:p>
        </p:txBody>
      </p:sp>
      <p:sp>
        <p:nvSpPr>
          <p:cNvPr id="27" name="Shape 24"/>
          <p:cNvSpPr/>
          <p:nvPr/>
        </p:nvSpPr>
        <p:spPr>
          <a:xfrm>
            <a:off x="11749980" y="4982468"/>
            <a:ext cx="2697510" cy="1253430"/>
          </a:xfrm>
          <a:prstGeom prst="roundRect">
            <a:avLst>
              <a:gd name="adj" fmla="val 9119"/>
            </a:avLst>
          </a:prstGeom>
          <a:solidFill>
            <a:srgbClr val="FFFFFF"/>
          </a:solidFill>
          <a:ln w="9525">
            <a:solidFill>
              <a:srgbClr val="D6DFE0"/>
            </a:solidFill>
            <a:prstDash val="solid"/>
          </a:ln>
        </p:spPr>
      </p:sp>
      <p:sp>
        <p:nvSpPr>
          <p:cNvPr id="28" name="Text 25"/>
          <p:cNvSpPr/>
          <p:nvPr/>
        </p:nvSpPr>
        <p:spPr>
          <a:xfrm>
            <a:off x="11969055" y="5182493"/>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06</a:t>
            </a:r>
            <a:endParaRPr lang="en-US" sz="1500" dirty="0"/>
          </a:p>
        </p:txBody>
      </p:sp>
      <p:sp>
        <p:nvSpPr>
          <p:cNvPr id="29" name="Text 26"/>
          <p:cNvSpPr/>
          <p:nvPr/>
        </p:nvSpPr>
        <p:spPr>
          <a:xfrm>
            <a:off x="11969055" y="5496818"/>
            <a:ext cx="1440507" cy="56004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Build the LLM environment</a:t>
            </a:r>
            <a:endParaRPr lang="en-US" sz="1800" dirty="0"/>
          </a:p>
        </p:txBody>
      </p:sp>
      <p:sp>
        <p:nvSpPr>
          <p:cNvPr id="30" name="Shape 27"/>
          <p:cNvSpPr/>
          <p:nvPr/>
        </p:nvSpPr>
        <p:spPr>
          <a:xfrm>
            <a:off x="14599890" y="4982468"/>
            <a:ext cx="2697510" cy="1253430"/>
          </a:xfrm>
          <a:prstGeom prst="roundRect">
            <a:avLst>
              <a:gd name="adj" fmla="val 9119"/>
            </a:avLst>
          </a:prstGeom>
          <a:solidFill>
            <a:srgbClr val="FFFFFF"/>
          </a:solidFill>
          <a:ln w="9525">
            <a:solidFill>
              <a:srgbClr val="D6DFE0"/>
            </a:solidFill>
            <a:prstDash val="solid"/>
          </a:ln>
        </p:spPr>
      </p:sp>
      <p:sp>
        <p:nvSpPr>
          <p:cNvPr id="31" name="Text 28"/>
          <p:cNvSpPr/>
          <p:nvPr/>
        </p:nvSpPr>
        <p:spPr>
          <a:xfrm>
            <a:off x="14818965" y="5182493"/>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07</a:t>
            </a:r>
            <a:endParaRPr lang="en-US" sz="1500" dirty="0"/>
          </a:p>
        </p:txBody>
      </p:sp>
      <p:sp>
        <p:nvSpPr>
          <p:cNvPr id="32" name="Text 29"/>
          <p:cNvSpPr/>
          <p:nvPr/>
        </p:nvSpPr>
        <p:spPr>
          <a:xfrm>
            <a:off x="14818965" y="5496818"/>
            <a:ext cx="1917650" cy="56004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Connect real company systems</a:t>
            </a:r>
            <a:endParaRPr lang="en-US" sz="1800" dirty="0"/>
          </a:p>
        </p:txBody>
      </p:sp>
      <p:sp>
        <p:nvSpPr>
          <p:cNvPr id="33" name="Shape 30"/>
          <p:cNvSpPr/>
          <p:nvPr/>
        </p:nvSpPr>
        <p:spPr>
          <a:xfrm>
            <a:off x="990600" y="8356104"/>
            <a:ext cx="16306800" cy="9525"/>
          </a:xfrm>
          <a:prstGeom prst="rect">
            <a:avLst/>
          </a:prstGeom>
          <a:solidFill>
            <a:srgbClr val="D6DFE0"/>
          </a:solidFill>
          <a:ln/>
        </p:spPr>
      </p:sp>
      <p:sp>
        <p:nvSpPr>
          <p:cNvPr id="34" name="Shape 31"/>
          <p:cNvSpPr/>
          <p:nvPr/>
        </p:nvSpPr>
        <p:spPr>
          <a:xfrm>
            <a:off x="990600" y="6521648"/>
            <a:ext cx="16306800" cy="9525"/>
          </a:xfrm>
          <a:prstGeom prst="rect">
            <a:avLst/>
          </a:prstGeom>
          <a:solidFill>
            <a:srgbClr val="D6DFE0"/>
          </a:solidFill>
          <a:ln/>
        </p:spPr>
      </p:sp>
      <p:sp>
        <p:nvSpPr>
          <p:cNvPr id="35" name="Text 32"/>
          <p:cNvSpPr/>
          <p:nvPr/>
        </p:nvSpPr>
        <p:spPr>
          <a:xfrm>
            <a:off x="990600" y="7215039"/>
            <a:ext cx="2095500" cy="219075"/>
          </a:xfrm>
          <a:prstGeom prst="rect">
            <a:avLst/>
          </a:prstGeom>
          <a:noFill/>
          <a:ln/>
        </p:spPr>
        <p:txBody>
          <a:bodyPr wrap="square" lIns="25400" tIns="25400" rIns="25400" bIns="25400" rtlCol="0" anchor="t">
            <a:normAutofit/>
          </a:bodyPr>
          <a:lstStyle/>
          <a:p>
            <a:pPr algn="l" indent="0" marL="0">
              <a:lnSpc>
                <a:spcPct val="79167"/>
              </a:lnSpc>
              <a:buNone/>
            </a:pPr>
            <a:r>
              <a:rPr lang="en-US" sz="1425" b="1" spc="185" kern="0" dirty="0">
                <a:solidFill>
                  <a:srgbClr val="245D63"/>
                </a:solidFill>
                <a:latin typeface="IBM Plex Mono" pitchFamily="34" charset="0"/>
                <a:ea typeface="IBM Plex Mono" pitchFamily="34" charset="-122"/>
                <a:cs typeface="IBM Plex Mono" pitchFamily="34" charset="-120"/>
              </a:rPr>
              <a:t>SHIP &amp; EMBED</a:t>
            </a:r>
            <a:endParaRPr lang="en-US" sz="1425" dirty="0"/>
          </a:p>
        </p:txBody>
      </p:sp>
      <p:sp>
        <p:nvSpPr>
          <p:cNvPr id="36" name="Text 33"/>
          <p:cNvSpPr/>
          <p:nvPr/>
        </p:nvSpPr>
        <p:spPr>
          <a:xfrm>
            <a:off x="990600" y="7472214"/>
            <a:ext cx="2095500" cy="238125"/>
          </a:xfrm>
          <a:prstGeom prst="rect">
            <a:avLst/>
          </a:prstGeom>
          <a:noFill/>
          <a:ln/>
        </p:spPr>
        <p:txBody>
          <a:bodyPr wrap="square" lIns="25400" tIns="25400" rIns="25400" bIns="25400" rtlCol="0" anchor="t">
            <a:normAutofit/>
          </a:bodyPr>
          <a:lstStyle/>
          <a:p>
            <a:pPr algn="l" indent="0" marL="0">
              <a:lnSpc>
                <a:spcPct val="75000"/>
              </a:lnSpc>
              <a:buNone/>
            </a:pPr>
            <a:r>
              <a:rPr lang="en-US" sz="1575" dirty="0">
                <a:solidFill>
                  <a:srgbClr val="8BA3A4"/>
                </a:solidFill>
                <a:latin typeface="IBM Plex Mono" pitchFamily="34" charset="0"/>
                <a:ea typeface="IBM Plex Mono" pitchFamily="34" charset="-122"/>
                <a:cs typeface="IBM Plex Mono" pitchFamily="34" charset="-120"/>
              </a:rPr>
              <a:t>Steps 08–11</a:t>
            </a:r>
            <a:endParaRPr lang="en-US" sz="1575" dirty="0"/>
          </a:p>
        </p:txBody>
      </p:sp>
      <p:sp>
        <p:nvSpPr>
          <p:cNvPr id="37" name="Shape 34"/>
          <p:cNvSpPr/>
          <p:nvPr/>
        </p:nvSpPr>
        <p:spPr>
          <a:xfrm>
            <a:off x="3200400" y="6816923"/>
            <a:ext cx="2697361" cy="1253430"/>
          </a:xfrm>
          <a:prstGeom prst="roundRect">
            <a:avLst>
              <a:gd name="adj" fmla="val 9119"/>
            </a:avLst>
          </a:prstGeom>
          <a:solidFill>
            <a:srgbClr val="FFFFFF"/>
          </a:solidFill>
          <a:ln w="9525">
            <a:solidFill>
              <a:srgbClr val="D6DFE0"/>
            </a:solidFill>
            <a:prstDash val="solid"/>
          </a:ln>
        </p:spPr>
      </p:sp>
      <p:sp>
        <p:nvSpPr>
          <p:cNvPr id="38" name="Text 35"/>
          <p:cNvSpPr/>
          <p:nvPr/>
        </p:nvSpPr>
        <p:spPr>
          <a:xfrm>
            <a:off x="3419475" y="7016948"/>
            <a:ext cx="2485132"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08</a:t>
            </a:r>
            <a:endParaRPr lang="en-US" sz="1500" dirty="0"/>
          </a:p>
        </p:txBody>
      </p:sp>
      <p:sp>
        <p:nvSpPr>
          <p:cNvPr id="39" name="Text 36"/>
          <p:cNvSpPr/>
          <p:nvPr/>
        </p:nvSpPr>
        <p:spPr>
          <a:xfrm>
            <a:off x="3419475" y="7331273"/>
            <a:ext cx="1996232" cy="56004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Build the employee experience</a:t>
            </a:r>
            <a:endParaRPr lang="en-US" sz="1800" dirty="0"/>
          </a:p>
        </p:txBody>
      </p:sp>
      <p:sp>
        <p:nvSpPr>
          <p:cNvPr id="40" name="Shape 37"/>
          <p:cNvSpPr/>
          <p:nvPr/>
        </p:nvSpPr>
        <p:spPr>
          <a:xfrm>
            <a:off x="6050161" y="6816923"/>
            <a:ext cx="2697510" cy="1253430"/>
          </a:xfrm>
          <a:prstGeom prst="roundRect">
            <a:avLst>
              <a:gd name="adj" fmla="val 9119"/>
            </a:avLst>
          </a:prstGeom>
          <a:solidFill>
            <a:srgbClr val="FFFFFF"/>
          </a:solidFill>
          <a:ln w="9525">
            <a:solidFill>
              <a:srgbClr val="D6DFE0"/>
            </a:solidFill>
            <a:prstDash val="solid"/>
          </a:ln>
        </p:spPr>
      </p:sp>
      <p:sp>
        <p:nvSpPr>
          <p:cNvPr id="41" name="Text 38"/>
          <p:cNvSpPr/>
          <p:nvPr/>
        </p:nvSpPr>
        <p:spPr>
          <a:xfrm>
            <a:off x="6269236" y="7016948"/>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09</a:t>
            </a:r>
            <a:endParaRPr lang="en-US" sz="1500" dirty="0"/>
          </a:p>
        </p:txBody>
      </p:sp>
      <p:sp>
        <p:nvSpPr>
          <p:cNvPr id="42" name="Text 39"/>
          <p:cNvSpPr/>
          <p:nvPr/>
        </p:nvSpPr>
        <p:spPr>
          <a:xfrm>
            <a:off x="6269236" y="7331273"/>
            <a:ext cx="1343576" cy="28575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Test and QA</a:t>
            </a:r>
            <a:endParaRPr lang="en-US" sz="1800" dirty="0"/>
          </a:p>
        </p:txBody>
      </p:sp>
      <p:sp>
        <p:nvSpPr>
          <p:cNvPr id="43" name="Shape 40"/>
          <p:cNvSpPr/>
          <p:nvPr/>
        </p:nvSpPr>
        <p:spPr>
          <a:xfrm>
            <a:off x="8900071" y="6816923"/>
            <a:ext cx="2697510" cy="1253430"/>
          </a:xfrm>
          <a:prstGeom prst="roundRect">
            <a:avLst>
              <a:gd name="adj" fmla="val 9119"/>
            </a:avLst>
          </a:prstGeom>
          <a:solidFill>
            <a:srgbClr val="FFFFFF"/>
          </a:solidFill>
          <a:ln w="9525">
            <a:solidFill>
              <a:srgbClr val="D6DFE0"/>
            </a:solidFill>
            <a:prstDash val="solid"/>
          </a:ln>
        </p:spPr>
      </p:sp>
      <p:sp>
        <p:nvSpPr>
          <p:cNvPr id="44" name="Text 41"/>
          <p:cNvSpPr/>
          <p:nvPr/>
        </p:nvSpPr>
        <p:spPr>
          <a:xfrm>
            <a:off x="9119146" y="7016948"/>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10</a:t>
            </a:r>
            <a:endParaRPr lang="en-US" sz="1500" dirty="0"/>
          </a:p>
        </p:txBody>
      </p:sp>
      <p:sp>
        <p:nvSpPr>
          <p:cNvPr id="45" name="Text 42"/>
          <p:cNvSpPr/>
          <p:nvPr/>
        </p:nvSpPr>
        <p:spPr>
          <a:xfrm>
            <a:off x="9119146" y="7331273"/>
            <a:ext cx="1844367" cy="28575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00272C"/>
                </a:solidFill>
                <a:latin typeface="Archivo" pitchFamily="34" charset="0"/>
                <a:ea typeface="Archivo" pitchFamily="34" charset="-122"/>
                <a:cs typeface="Archivo" pitchFamily="34" charset="-120"/>
              </a:rPr>
              <a:t>Roll out and train</a:t>
            </a:r>
            <a:endParaRPr lang="en-US" sz="1800" dirty="0"/>
          </a:p>
        </p:txBody>
      </p:sp>
      <p:sp>
        <p:nvSpPr>
          <p:cNvPr id="46" name="Shape 43"/>
          <p:cNvSpPr/>
          <p:nvPr/>
        </p:nvSpPr>
        <p:spPr>
          <a:xfrm>
            <a:off x="11749980" y="6816923"/>
            <a:ext cx="2697510" cy="1253430"/>
          </a:xfrm>
          <a:prstGeom prst="roundRect">
            <a:avLst>
              <a:gd name="adj" fmla="val 9119"/>
            </a:avLst>
          </a:prstGeom>
          <a:solidFill>
            <a:srgbClr val="00272C"/>
          </a:solidFill>
          <a:ln w="9525">
            <a:solidFill>
              <a:srgbClr val="00272C"/>
            </a:solidFill>
            <a:prstDash val="solid"/>
          </a:ln>
        </p:spPr>
      </p:sp>
      <p:sp>
        <p:nvSpPr>
          <p:cNvPr id="47" name="Text 44"/>
          <p:cNvSpPr/>
          <p:nvPr/>
        </p:nvSpPr>
        <p:spPr>
          <a:xfrm>
            <a:off x="11969055" y="7016948"/>
            <a:ext cx="2485296" cy="228600"/>
          </a:xfrm>
          <a:prstGeom prst="rect">
            <a:avLst/>
          </a:prstGeom>
          <a:noFill/>
          <a:ln/>
        </p:spPr>
        <p:txBody>
          <a:bodyPr wrap="square" lIns="25400" tIns="25400" rIns="25400" bIns="25400" rtlCol="0" anchor="t">
            <a:normAutofit/>
          </a:bodyPr>
          <a:lstStyle/>
          <a:p>
            <a:pPr algn="l" indent="0" marL="0">
              <a:lnSpc>
                <a:spcPct val="80000"/>
              </a:lnSpc>
              <a:buNone/>
            </a:pPr>
            <a:r>
              <a:rPr lang="en-US" sz="1500" dirty="0">
                <a:solidFill>
                  <a:srgbClr val="FF6B1C"/>
                </a:solidFill>
                <a:latin typeface="IBM Plex Mono" pitchFamily="34" charset="0"/>
                <a:ea typeface="IBM Plex Mono" pitchFamily="34" charset="-122"/>
                <a:cs typeface="IBM Plex Mono" pitchFamily="34" charset="-120"/>
              </a:rPr>
              <a:t>11</a:t>
            </a:r>
            <a:endParaRPr lang="en-US" sz="1500" dirty="0"/>
          </a:p>
        </p:txBody>
      </p:sp>
      <p:sp>
        <p:nvSpPr>
          <p:cNvPr id="48" name="Text 45"/>
          <p:cNvSpPr/>
          <p:nvPr/>
        </p:nvSpPr>
        <p:spPr>
          <a:xfrm>
            <a:off x="11969055" y="7331273"/>
            <a:ext cx="2455828" cy="285750"/>
          </a:xfrm>
          <a:prstGeom prst="rect">
            <a:avLst/>
          </a:prstGeom>
          <a:noFill/>
          <a:ln/>
        </p:spPr>
        <p:txBody>
          <a:bodyPr wrap="square" lIns="25400" tIns="25400" rIns="25400" bIns="25400" rtlCol="0" anchor="t">
            <a:normAutofit/>
          </a:bodyPr>
          <a:lstStyle/>
          <a:p>
            <a:pPr algn="l" indent="0" marL="0">
              <a:lnSpc>
                <a:spcPct val="110769"/>
              </a:lnSpc>
              <a:buNone/>
            </a:pPr>
            <a:r>
              <a:rPr lang="en-US" sz="1800" b="1" spc="-36" kern="0" dirty="0">
                <a:solidFill>
                  <a:srgbClr val="F4F7F7"/>
                </a:solidFill>
                <a:latin typeface="Archivo" pitchFamily="34" charset="0"/>
                <a:ea typeface="Archivo" pitchFamily="34" charset="-122"/>
                <a:cs typeface="Archivo" pitchFamily="34" charset="-120"/>
              </a:rPr>
              <a:t>Build the learning loop</a:t>
            </a:r>
            <a:endParaRPr lang="en-US" sz="1800" dirty="0"/>
          </a:p>
        </p:txBody>
      </p:sp>
      <p:sp>
        <p:nvSpPr>
          <p:cNvPr id="49" name="Text 46"/>
          <p:cNvSpPr/>
          <p:nvPr/>
        </p:nvSpPr>
        <p:spPr>
          <a:xfrm>
            <a:off x="990600" y="9182100"/>
            <a:ext cx="17937480" cy="3810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The last three production systems were deployed in under 60 days.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272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1379339"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A9C6C4"/>
                </a:solidFill>
                <a:latin typeface="IBM Plex Mono" pitchFamily="34" charset="0"/>
                <a:ea typeface="IBM Plex Mono" pitchFamily="34" charset="-122"/>
                <a:cs typeface="IBM Plex Mono" pitchFamily="34" charset="-120"/>
              </a:rPr>
              <a:t>THE PROOF</a:t>
            </a:r>
            <a:endParaRPr lang="en-US" sz="1500" dirty="0"/>
          </a:p>
        </p:txBody>
      </p:sp>
      <p:sp>
        <p:nvSpPr>
          <p:cNvPr id="4" name="Text 1"/>
          <p:cNvSpPr/>
          <p:nvPr/>
        </p:nvSpPr>
        <p:spPr>
          <a:xfrm>
            <a:off x="990600" y="1200150"/>
            <a:ext cx="10356845" cy="798165"/>
          </a:xfrm>
          <a:prstGeom prst="rect">
            <a:avLst/>
          </a:prstGeom>
          <a:noFill/>
          <a:ln/>
        </p:spPr>
        <p:txBody>
          <a:bodyPr wrap="square" lIns="25400" tIns="25400" rIns="25400" bIns="25400" rtlCol="0" anchor="t">
            <a:normAutofit/>
          </a:bodyPr>
          <a:lstStyle/>
          <a:p>
            <a:pPr algn="l" indent="0" marL="0">
              <a:lnSpc>
                <a:spcPct val="96145"/>
              </a:lnSpc>
              <a:buNone/>
            </a:pPr>
            <a:r>
              <a:rPr lang="en-US" sz="5700" b="1" spc="-228" kern="0" dirty="0">
                <a:solidFill>
                  <a:srgbClr val="F4F7F7"/>
                </a:solidFill>
                <a:latin typeface="Archivo" pitchFamily="34" charset="0"/>
                <a:ea typeface="Archivo" pitchFamily="34" charset="-122"/>
                <a:cs typeface="Archivo" pitchFamily="34" charset="-120"/>
              </a:rPr>
              <a:t>Already installed, four times.</a:t>
            </a:r>
            <a:endParaRPr lang="en-US" sz="5700" dirty="0"/>
          </a:p>
        </p:txBody>
      </p:sp>
      <p:sp>
        <p:nvSpPr>
          <p:cNvPr id="5" name="Text 2"/>
          <p:cNvSpPr/>
          <p:nvPr/>
        </p:nvSpPr>
        <p:spPr>
          <a:xfrm>
            <a:off x="11963400" y="767953"/>
            <a:ext cx="5494020" cy="1135112"/>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B8C9CB"/>
                </a:solidFill>
                <a:latin typeface="IBM Plex Sans" pitchFamily="34" charset="0"/>
                <a:ea typeface="IBM Plex Sans" pitchFamily="34" charset="-122"/>
                <a:cs typeface="IBM Plex Sans" pitchFamily="34" charset="-120"/>
              </a:rPr>
              <a:t>Not a pitch about what could be built. The systems run in production and the people using them are counted in month three.</a:t>
            </a:r>
            <a:endParaRPr lang="en-US" sz="1800" dirty="0"/>
          </a:p>
        </p:txBody>
      </p:sp>
      <p:sp>
        <p:nvSpPr>
          <p:cNvPr id="6" name="Shape 3"/>
          <p:cNvSpPr/>
          <p:nvPr/>
        </p:nvSpPr>
        <p:spPr>
          <a:xfrm>
            <a:off x="4806553" y="4251424"/>
            <a:ext cx="9525" cy="3363218"/>
          </a:xfrm>
          <a:prstGeom prst="rect">
            <a:avLst/>
          </a:prstGeom>
          <a:solidFill>
            <a:srgbClr val="FFFFFF">
              <a:alpha val="15000"/>
            </a:srgbClr>
          </a:solidFill>
          <a:ln/>
        </p:spPr>
      </p:sp>
      <p:sp>
        <p:nvSpPr>
          <p:cNvPr id="7" name="Text 4"/>
          <p:cNvSpPr/>
          <p:nvPr/>
        </p:nvSpPr>
        <p:spPr>
          <a:xfrm>
            <a:off x="990600" y="4251424"/>
            <a:ext cx="3736538" cy="1295400"/>
          </a:xfrm>
          <a:prstGeom prst="rect">
            <a:avLst/>
          </a:prstGeom>
          <a:noFill/>
          <a:ln/>
        </p:spPr>
        <p:txBody>
          <a:bodyPr wrap="square" lIns="25400" tIns="25400" rIns="25400" bIns="25400" rtlCol="0" anchor="t">
            <a:normAutofit/>
          </a:bodyPr>
          <a:lstStyle/>
          <a:p>
            <a:pPr algn="l" indent="0" marL="0">
              <a:lnSpc>
                <a:spcPct val="91667"/>
              </a:lnSpc>
              <a:buNone/>
            </a:pPr>
            <a:r>
              <a:rPr lang="en-US" sz="9900" b="1" spc="-495" kern="0" dirty="0">
                <a:solidFill>
                  <a:srgbClr val="FF6B1C"/>
                </a:solidFill>
                <a:latin typeface="Archivo" pitchFamily="34" charset="0"/>
                <a:ea typeface="Archivo" pitchFamily="34" charset="-122"/>
                <a:cs typeface="Archivo" pitchFamily="34" charset="-120"/>
              </a:rPr>
              <a:t>100+</a:t>
            </a:r>
            <a:endParaRPr lang="en-US" sz="9900" dirty="0"/>
          </a:p>
        </p:txBody>
      </p:sp>
      <p:sp>
        <p:nvSpPr>
          <p:cNvPr id="8" name="Text 5"/>
          <p:cNvSpPr/>
          <p:nvPr/>
        </p:nvSpPr>
        <p:spPr>
          <a:xfrm>
            <a:off x="990600" y="5756374"/>
            <a:ext cx="3736538" cy="398115"/>
          </a:xfrm>
          <a:prstGeom prst="rect">
            <a:avLst/>
          </a:prstGeom>
          <a:noFill/>
          <a:ln/>
        </p:spPr>
        <p:txBody>
          <a:bodyPr wrap="square" lIns="25400" tIns="25400" rIns="25400" bIns="25400" rtlCol="0" anchor="t">
            <a:normAutofit/>
          </a:bodyPr>
          <a:lstStyle/>
          <a:p>
            <a:pPr algn="l" indent="0" marL="0">
              <a:lnSpc>
                <a:spcPct val="102162"/>
              </a:lnSpc>
              <a:buNone/>
            </a:pPr>
            <a:r>
              <a:rPr lang="en-US" sz="2100" b="1" dirty="0">
                <a:solidFill>
                  <a:srgbClr val="F4F7F7"/>
                </a:solidFill>
                <a:latin typeface="IBM Plex Sans" pitchFamily="34" charset="0"/>
                <a:ea typeface="IBM Plex Sans" pitchFamily="34" charset="-122"/>
                <a:cs typeface="IBM Plex Sans" pitchFamily="34" charset="-120"/>
              </a:rPr>
              <a:t>daily users</a:t>
            </a:r>
            <a:endParaRPr lang="en-US" sz="2100" dirty="0"/>
          </a:p>
        </p:txBody>
      </p:sp>
      <p:sp>
        <p:nvSpPr>
          <p:cNvPr id="9" name="Text 6"/>
          <p:cNvSpPr/>
          <p:nvPr/>
        </p:nvSpPr>
        <p:spPr>
          <a:xfrm>
            <a:off x="990600" y="6268789"/>
            <a:ext cx="3498759" cy="1023938"/>
          </a:xfrm>
          <a:prstGeom prst="rect">
            <a:avLst/>
          </a:prstGeom>
          <a:noFill/>
          <a:ln/>
        </p:spPr>
        <p:txBody>
          <a:bodyPr wrap="square" lIns="25400" tIns="25400" rIns="25400" bIns="25400" rtlCol="0" anchor="t">
            <a:normAutofit/>
          </a:bodyPr>
          <a:lstStyle/>
          <a:p>
            <a:pPr algn="l" indent="0" marL="0">
              <a:lnSpc>
                <a:spcPct val="115000"/>
              </a:lnSpc>
              <a:buNone/>
            </a:pPr>
            <a:r>
              <a:rPr lang="en-US" sz="1725" dirty="0">
                <a:solidFill>
                  <a:srgbClr val="B8C9CB"/>
                </a:solidFill>
                <a:latin typeface="IBM Plex Sans" pitchFamily="34" charset="0"/>
                <a:ea typeface="IBM Plex Sans" pitchFamily="34" charset="-122"/>
                <a:cs typeface="IBM Plex Sans" pitchFamily="34" charset="-120"/>
              </a:rPr>
              <a:t>People opening a system I built every working day, not a pilot cohort.</a:t>
            </a:r>
            <a:endParaRPr lang="en-US" sz="1725" dirty="0"/>
          </a:p>
        </p:txBody>
      </p:sp>
      <p:sp>
        <p:nvSpPr>
          <p:cNvPr id="10" name="Shape 7"/>
          <p:cNvSpPr/>
          <p:nvPr/>
        </p:nvSpPr>
        <p:spPr>
          <a:xfrm>
            <a:off x="8632031" y="4251424"/>
            <a:ext cx="9525" cy="3363218"/>
          </a:xfrm>
          <a:prstGeom prst="rect">
            <a:avLst/>
          </a:prstGeom>
          <a:solidFill>
            <a:srgbClr val="FFFFFF">
              <a:alpha val="15000"/>
            </a:srgbClr>
          </a:solidFill>
          <a:ln/>
        </p:spPr>
      </p:sp>
      <p:sp>
        <p:nvSpPr>
          <p:cNvPr id="11" name="Text 8"/>
          <p:cNvSpPr/>
          <p:nvPr/>
        </p:nvSpPr>
        <p:spPr>
          <a:xfrm>
            <a:off x="5235178" y="4251424"/>
            <a:ext cx="3275528" cy="1295400"/>
          </a:xfrm>
          <a:prstGeom prst="rect">
            <a:avLst/>
          </a:prstGeom>
          <a:noFill/>
          <a:ln/>
        </p:spPr>
        <p:txBody>
          <a:bodyPr wrap="square" lIns="25400" tIns="25400" rIns="25400" bIns="25400" rtlCol="0" anchor="t">
            <a:normAutofit/>
          </a:bodyPr>
          <a:lstStyle/>
          <a:p>
            <a:pPr algn="l" indent="0" marL="0">
              <a:lnSpc>
                <a:spcPct val="91667"/>
              </a:lnSpc>
              <a:buNone/>
            </a:pPr>
            <a:r>
              <a:rPr lang="en-US" sz="9900" b="1" spc="-495" kern="0" dirty="0">
                <a:solidFill>
                  <a:srgbClr val="F4F7F7"/>
                </a:solidFill>
                <a:latin typeface="Archivo" pitchFamily="34" charset="0"/>
                <a:ea typeface="Archivo" pitchFamily="34" charset="-122"/>
                <a:cs typeface="Archivo" pitchFamily="34" charset="-120"/>
              </a:rPr>
              <a:t>4</a:t>
            </a:r>
            <a:endParaRPr lang="en-US" sz="9900" dirty="0"/>
          </a:p>
        </p:txBody>
      </p:sp>
      <p:sp>
        <p:nvSpPr>
          <p:cNvPr id="12" name="Text 9"/>
          <p:cNvSpPr/>
          <p:nvPr/>
        </p:nvSpPr>
        <p:spPr>
          <a:xfrm>
            <a:off x="5235178" y="5756374"/>
            <a:ext cx="3067086" cy="758130"/>
          </a:xfrm>
          <a:prstGeom prst="rect">
            <a:avLst/>
          </a:prstGeom>
          <a:noFill/>
          <a:ln/>
        </p:spPr>
        <p:txBody>
          <a:bodyPr wrap="square" lIns="25400" tIns="25400" rIns="25400" bIns="25400" rtlCol="0" anchor="t">
            <a:normAutofit/>
          </a:bodyPr>
          <a:lstStyle/>
          <a:p>
            <a:pPr algn="l" indent="0" marL="0">
              <a:lnSpc>
                <a:spcPct val="102162"/>
              </a:lnSpc>
              <a:buNone/>
            </a:pPr>
            <a:r>
              <a:rPr lang="en-US" sz="2100" b="1" dirty="0">
                <a:solidFill>
                  <a:srgbClr val="F4F7F7"/>
                </a:solidFill>
                <a:latin typeface="IBM Plex Sans" pitchFamily="34" charset="0"/>
                <a:ea typeface="IBM Plex Sans" pitchFamily="34" charset="-122"/>
                <a:cs typeface="IBM Plex Sans" pitchFamily="34" charset="-120"/>
              </a:rPr>
              <a:t>company brains in production</a:t>
            </a:r>
            <a:endParaRPr lang="en-US" sz="2100" dirty="0"/>
          </a:p>
        </p:txBody>
      </p:sp>
      <p:sp>
        <p:nvSpPr>
          <p:cNvPr id="13" name="Text 10"/>
          <p:cNvSpPr/>
          <p:nvPr/>
        </p:nvSpPr>
        <p:spPr>
          <a:xfrm>
            <a:off x="5235178" y="6628805"/>
            <a:ext cx="3067086" cy="1023938"/>
          </a:xfrm>
          <a:prstGeom prst="rect">
            <a:avLst/>
          </a:prstGeom>
          <a:noFill/>
          <a:ln/>
        </p:spPr>
        <p:txBody>
          <a:bodyPr wrap="square" lIns="25400" tIns="25400" rIns="25400" bIns="25400" rtlCol="0" anchor="t">
            <a:normAutofit/>
          </a:bodyPr>
          <a:lstStyle/>
          <a:p>
            <a:pPr algn="l" indent="0" marL="0">
              <a:lnSpc>
                <a:spcPct val="115000"/>
              </a:lnSpc>
              <a:buNone/>
            </a:pPr>
            <a:r>
              <a:rPr lang="en-US" sz="1725" dirty="0">
                <a:solidFill>
                  <a:srgbClr val="B8C9CB"/>
                </a:solidFill>
                <a:latin typeface="IBM Plex Sans" pitchFamily="34" charset="0"/>
                <a:ea typeface="IBM Plex Sans" pitchFamily="34" charset="-122"/>
                <a:cs typeface="IBM Plex Sans" pitchFamily="34" charset="-120"/>
              </a:rPr>
              <a:t>Four organizations, one architecture, each built on the lessons of the last.</a:t>
            </a:r>
            <a:endParaRPr lang="en-US" sz="1725" dirty="0"/>
          </a:p>
        </p:txBody>
      </p:sp>
      <p:sp>
        <p:nvSpPr>
          <p:cNvPr id="14" name="Shape 11"/>
          <p:cNvSpPr/>
          <p:nvPr/>
        </p:nvSpPr>
        <p:spPr>
          <a:xfrm>
            <a:off x="13462248" y="4251424"/>
            <a:ext cx="9525" cy="3363218"/>
          </a:xfrm>
          <a:prstGeom prst="rect">
            <a:avLst/>
          </a:prstGeom>
          <a:solidFill>
            <a:srgbClr val="FFFFFF">
              <a:alpha val="15000"/>
            </a:srgbClr>
          </a:solidFill>
          <a:ln/>
        </p:spPr>
      </p:sp>
      <p:sp>
        <p:nvSpPr>
          <p:cNvPr id="15" name="Text 12"/>
          <p:cNvSpPr/>
          <p:nvPr/>
        </p:nvSpPr>
        <p:spPr>
          <a:xfrm>
            <a:off x="9060656" y="4251424"/>
            <a:ext cx="4380741" cy="1295400"/>
          </a:xfrm>
          <a:prstGeom prst="rect">
            <a:avLst/>
          </a:prstGeom>
          <a:noFill/>
          <a:ln/>
        </p:spPr>
        <p:txBody>
          <a:bodyPr wrap="square" lIns="25400" tIns="25400" rIns="25400" bIns="25400" rtlCol="0" anchor="t">
            <a:normAutofit/>
          </a:bodyPr>
          <a:lstStyle/>
          <a:p>
            <a:pPr algn="l" indent="0" marL="0">
              <a:lnSpc>
                <a:spcPct val="91667"/>
              </a:lnSpc>
              <a:buNone/>
            </a:pPr>
            <a:r>
              <a:rPr lang="en-US" sz="9900" b="1" spc="-495" kern="0" dirty="0">
                <a:solidFill>
                  <a:srgbClr val="F4F7F7"/>
                </a:solidFill>
                <a:latin typeface="Archivo" pitchFamily="34" charset="0"/>
                <a:ea typeface="Archivo" pitchFamily="34" charset="-122"/>
                <a:cs typeface="Archivo" pitchFamily="34" charset="-120"/>
              </a:rPr>
              <a:t>1,000+</a:t>
            </a:r>
            <a:endParaRPr lang="en-US" sz="9900" dirty="0"/>
          </a:p>
        </p:txBody>
      </p:sp>
      <p:sp>
        <p:nvSpPr>
          <p:cNvPr id="16" name="Text 13"/>
          <p:cNvSpPr/>
          <p:nvPr/>
        </p:nvSpPr>
        <p:spPr>
          <a:xfrm>
            <a:off x="9060656" y="5756374"/>
            <a:ext cx="4380741" cy="398115"/>
          </a:xfrm>
          <a:prstGeom prst="rect">
            <a:avLst/>
          </a:prstGeom>
          <a:noFill/>
          <a:ln/>
        </p:spPr>
        <p:txBody>
          <a:bodyPr wrap="square" lIns="25400" tIns="25400" rIns="25400" bIns="25400" rtlCol="0" anchor="t">
            <a:normAutofit/>
          </a:bodyPr>
          <a:lstStyle/>
          <a:p>
            <a:pPr algn="l" indent="0" marL="0">
              <a:lnSpc>
                <a:spcPct val="102162"/>
              </a:lnSpc>
              <a:buNone/>
            </a:pPr>
            <a:r>
              <a:rPr lang="en-US" sz="2100" b="1" dirty="0">
                <a:solidFill>
                  <a:srgbClr val="F4F7F7"/>
                </a:solidFill>
                <a:latin typeface="IBM Plex Sans" pitchFamily="34" charset="0"/>
                <a:ea typeface="IBM Plex Sans" pitchFamily="34" charset="-122"/>
                <a:cs typeface="IBM Plex Sans" pitchFamily="34" charset="-120"/>
              </a:rPr>
              <a:t>pieces of collateral</a:t>
            </a:r>
            <a:endParaRPr lang="en-US" sz="2100" dirty="0"/>
          </a:p>
        </p:txBody>
      </p:sp>
      <p:sp>
        <p:nvSpPr>
          <p:cNvPr id="17" name="Text 14"/>
          <p:cNvSpPr/>
          <p:nvPr/>
        </p:nvSpPr>
        <p:spPr>
          <a:xfrm>
            <a:off x="9060656" y="6268789"/>
            <a:ext cx="4101967" cy="695325"/>
          </a:xfrm>
          <a:prstGeom prst="rect">
            <a:avLst/>
          </a:prstGeom>
          <a:noFill/>
          <a:ln/>
        </p:spPr>
        <p:txBody>
          <a:bodyPr wrap="square" lIns="25400" tIns="25400" rIns="25400" bIns="25400" rtlCol="0" anchor="t">
            <a:normAutofit/>
          </a:bodyPr>
          <a:lstStyle/>
          <a:p>
            <a:pPr algn="l" indent="0" marL="0">
              <a:lnSpc>
                <a:spcPct val="115000"/>
              </a:lnSpc>
              <a:buNone/>
            </a:pPr>
            <a:r>
              <a:rPr lang="en-US" sz="1725" dirty="0">
                <a:solidFill>
                  <a:srgbClr val="B8C9CB"/>
                </a:solidFill>
                <a:latin typeface="IBM Plex Sans" pitchFamily="34" charset="0"/>
                <a:ea typeface="IBM Plex Sans" pitchFamily="34" charset="-122"/>
                <a:cs typeface="IBM Plex Sans" pitchFamily="34" charset="-120"/>
              </a:rPr>
              <a:t>Produced on brand, through the gates, without a rewrite at review.</a:t>
            </a:r>
            <a:endParaRPr lang="en-US" sz="1725" dirty="0"/>
          </a:p>
        </p:txBody>
      </p:sp>
      <p:sp>
        <p:nvSpPr>
          <p:cNvPr id="18" name="Text 15"/>
          <p:cNvSpPr/>
          <p:nvPr/>
        </p:nvSpPr>
        <p:spPr>
          <a:xfrm>
            <a:off x="13890873" y="4251424"/>
            <a:ext cx="3747180" cy="1295400"/>
          </a:xfrm>
          <a:prstGeom prst="rect">
            <a:avLst/>
          </a:prstGeom>
          <a:noFill/>
          <a:ln/>
        </p:spPr>
        <p:txBody>
          <a:bodyPr wrap="square" lIns="25400" tIns="25400" rIns="25400" bIns="25400" rtlCol="0" anchor="t">
            <a:normAutofit/>
          </a:bodyPr>
          <a:lstStyle/>
          <a:p>
            <a:pPr algn="l" indent="0" marL="0">
              <a:lnSpc>
                <a:spcPct val="91667"/>
              </a:lnSpc>
              <a:buNone/>
            </a:pPr>
            <a:r>
              <a:rPr lang="en-US" sz="9900" b="1" spc="-495" kern="0" dirty="0">
                <a:solidFill>
                  <a:srgbClr val="F4F7F7"/>
                </a:solidFill>
                <a:latin typeface="Archivo" pitchFamily="34" charset="0"/>
                <a:ea typeface="Archivo" pitchFamily="34" charset="-122"/>
                <a:cs typeface="Archivo" pitchFamily="34" charset="-120"/>
              </a:rPr>
              <a:t>20+</a:t>
            </a:r>
            <a:endParaRPr lang="en-US" sz="9900" dirty="0"/>
          </a:p>
        </p:txBody>
      </p:sp>
      <p:sp>
        <p:nvSpPr>
          <p:cNvPr id="19" name="Text 16"/>
          <p:cNvSpPr/>
          <p:nvPr/>
        </p:nvSpPr>
        <p:spPr>
          <a:xfrm>
            <a:off x="13890873" y="5756374"/>
            <a:ext cx="3747180" cy="398115"/>
          </a:xfrm>
          <a:prstGeom prst="rect">
            <a:avLst/>
          </a:prstGeom>
          <a:noFill/>
          <a:ln/>
        </p:spPr>
        <p:txBody>
          <a:bodyPr wrap="square" lIns="25400" tIns="25400" rIns="25400" bIns="25400" rtlCol="0" anchor="t">
            <a:normAutofit/>
          </a:bodyPr>
          <a:lstStyle/>
          <a:p>
            <a:pPr algn="l" indent="0" marL="0">
              <a:lnSpc>
                <a:spcPct val="102162"/>
              </a:lnSpc>
              <a:buNone/>
            </a:pPr>
            <a:r>
              <a:rPr lang="en-US" sz="2100" b="1" dirty="0">
                <a:solidFill>
                  <a:srgbClr val="F4F7F7"/>
                </a:solidFill>
                <a:latin typeface="IBM Plex Sans" pitchFamily="34" charset="0"/>
                <a:ea typeface="IBM Plex Sans" pitchFamily="34" charset="-122"/>
                <a:cs typeface="IBM Plex Sans" pitchFamily="34" charset="-120"/>
              </a:rPr>
              <a:t>people trained</a:t>
            </a:r>
            <a:endParaRPr lang="en-US" sz="2100" dirty="0"/>
          </a:p>
        </p:txBody>
      </p:sp>
      <p:sp>
        <p:nvSpPr>
          <p:cNvPr id="20" name="Text 17"/>
          <p:cNvSpPr/>
          <p:nvPr/>
        </p:nvSpPr>
        <p:spPr>
          <a:xfrm>
            <a:off x="13890873" y="6268789"/>
            <a:ext cx="3508723" cy="1023938"/>
          </a:xfrm>
          <a:prstGeom prst="rect">
            <a:avLst/>
          </a:prstGeom>
          <a:noFill/>
          <a:ln/>
        </p:spPr>
        <p:txBody>
          <a:bodyPr wrap="square" lIns="25400" tIns="25400" rIns="25400" bIns="25400" rtlCol="0" anchor="t">
            <a:normAutofit/>
          </a:bodyPr>
          <a:lstStyle/>
          <a:p>
            <a:pPr algn="l" indent="0" marL="0">
              <a:lnSpc>
                <a:spcPct val="115000"/>
              </a:lnSpc>
              <a:buNone/>
            </a:pPr>
            <a:r>
              <a:rPr lang="en-US" sz="1725" dirty="0">
                <a:solidFill>
                  <a:srgbClr val="B8C9CB"/>
                </a:solidFill>
                <a:latin typeface="IBM Plex Sans" pitchFamily="34" charset="0"/>
                <a:ea typeface="IBM Plex Sans" pitchFamily="34" charset="-122"/>
                <a:cs typeface="IBM Plex Sans" pitchFamily="34" charset="-120"/>
              </a:rPr>
              <a:t>Onboarded one at a time, because rollouts die of silence rather than technology.</a:t>
            </a:r>
            <a:endParaRPr lang="en-US" sz="17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781050"/>
            <a:ext cx="152400" cy="152400"/>
          </a:xfrm>
          <a:prstGeom prst="rect">
            <a:avLst/>
          </a:prstGeom>
        </p:spPr>
      </p:pic>
      <p:sp>
        <p:nvSpPr>
          <p:cNvPr id="3" name="Text 0"/>
          <p:cNvSpPr/>
          <p:nvPr/>
        </p:nvSpPr>
        <p:spPr>
          <a:xfrm>
            <a:off x="1276350" y="733425"/>
            <a:ext cx="1668810"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245D63"/>
                </a:solidFill>
                <a:latin typeface="IBM Plex Mono" pitchFamily="34" charset="0"/>
                <a:ea typeface="IBM Plex Mono" pitchFamily="34" charset="-122"/>
                <a:cs typeface="IBM Plex Mono" pitchFamily="34" charset="-120"/>
              </a:rPr>
              <a:t>THE HANDOFF</a:t>
            </a:r>
            <a:endParaRPr lang="en-US" sz="1500" dirty="0"/>
          </a:p>
        </p:txBody>
      </p:sp>
      <p:sp>
        <p:nvSpPr>
          <p:cNvPr id="4" name="Text 1"/>
          <p:cNvSpPr/>
          <p:nvPr/>
        </p:nvSpPr>
        <p:spPr>
          <a:xfrm>
            <a:off x="990600" y="1200150"/>
            <a:ext cx="9068113" cy="798165"/>
          </a:xfrm>
          <a:prstGeom prst="rect">
            <a:avLst/>
          </a:prstGeom>
          <a:noFill/>
          <a:ln/>
        </p:spPr>
        <p:txBody>
          <a:bodyPr wrap="square" lIns="25400" tIns="25400" rIns="25400" bIns="25400" rtlCol="0" anchor="t">
            <a:normAutofit/>
          </a:bodyPr>
          <a:lstStyle/>
          <a:p>
            <a:pPr algn="l" indent="0" marL="0">
              <a:lnSpc>
                <a:spcPct val="96145"/>
              </a:lnSpc>
              <a:buNone/>
            </a:pPr>
            <a:r>
              <a:rPr lang="en-US" sz="5700" b="1" spc="-228" kern="0" dirty="0">
                <a:solidFill>
                  <a:srgbClr val="00272C"/>
                </a:solidFill>
                <a:latin typeface="Archivo" pitchFamily="34" charset="0"/>
                <a:ea typeface="Archivo" pitchFamily="34" charset="-122"/>
                <a:cs typeface="Archivo" pitchFamily="34" charset="-120"/>
              </a:rPr>
              <a:t>What you own at the end.</a:t>
            </a:r>
            <a:endParaRPr lang="en-US" sz="5700" dirty="0"/>
          </a:p>
        </p:txBody>
      </p:sp>
      <p:sp>
        <p:nvSpPr>
          <p:cNvPr id="5" name="Text 2"/>
          <p:cNvSpPr/>
          <p:nvPr/>
        </p:nvSpPr>
        <p:spPr>
          <a:xfrm>
            <a:off x="11963400" y="1133624"/>
            <a:ext cx="5494020" cy="769441"/>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476367"/>
                </a:solidFill>
                <a:latin typeface="IBM Plex Sans" pitchFamily="34" charset="0"/>
                <a:ea typeface="IBM Plex Sans" pitchFamily="34" charset="-122"/>
                <a:cs typeface="IBM Plex Sans" pitchFamily="34" charset="-120"/>
              </a:rPr>
              <a:t>Browsable rather than described, with the reasoning kept next to the thing it explains.</a:t>
            </a:r>
            <a:endParaRPr lang="en-US" sz="1800" dirty="0"/>
          </a:p>
        </p:txBody>
      </p:sp>
      <p:sp>
        <p:nvSpPr>
          <p:cNvPr id="6" name="Shape 3"/>
          <p:cNvSpPr/>
          <p:nvPr/>
        </p:nvSpPr>
        <p:spPr>
          <a:xfrm>
            <a:off x="990600" y="2704058"/>
            <a:ext cx="7848600" cy="9525"/>
          </a:xfrm>
          <a:prstGeom prst="rect">
            <a:avLst/>
          </a:prstGeom>
          <a:solidFill>
            <a:srgbClr val="D6DFE0"/>
          </a:solidFill>
          <a:ln/>
        </p:spPr>
      </p:sp>
      <p:sp>
        <p:nvSpPr>
          <p:cNvPr id="7" name="Text 4"/>
          <p:cNvSpPr/>
          <p:nvPr/>
        </p:nvSpPr>
        <p:spPr>
          <a:xfrm>
            <a:off x="990600" y="2961233"/>
            <a:ext cx="800100" cy="312390"/>
          </a:xfrm>
          <a:prstGeom prst="rect">
            <a:avLst/>
          </a:prstGeom>
          <a:noFill/>
          <a:ln/>
        </p:spPr>
        <p:txBody>
          <a:bodyPr wrap="square" lIns="25400" tIns="25400" rIns="25400" bIns="25400" rtlCol="0" anchor="t">
            <a:normAutofit/>
          </a:bodyPr>
          <a:lstStyle/>
          <a:p>
            <a:pPr algn="l" indent="0" marL="0">
              <a:lnSpc>
                <a:spcPct val="90000"/>
              </a:lnSpc>
              <a:buNone/>
            </a:pPr>
            <a:r>
              <a:rPr lang="en-US" sz="1800" dirty="0">
                <a:solidFill>
                  <a:srgbClr val="FF6B1C"/>
                </a:solidFill>
                <a:latin typeface="IBM Plex Mono" pitchFamily="34" charset="0"/>
                <a:ea typeface="IBM Plex Mono" pitchFamily="34" charset="-122"/>
                <a:cs typeface="IBM Plex Mono" pitchFamily="34" charset="-120"/>
              </a:rPr>
              <a:t>01</a:t>
            </a:r>
            <a:endParaRPr lang="en-US" sz="1800" dirty="0"/>
          </a:p>
        </p:txBody>
      </p:sp>
      <p:sp>
        <p:nvSpPr>
          <p:cNvPr id="8" name="Text 5"/>
          <p:cNvSpPr/>
          <p:nvPr/>
        </p:nvSpPr>
        <p:spPr>
          <a:xfrm>
            <a:off x="1943100" y="2961233"/>
            <a:ext cx="7585710" cy="390525"/>
          </a:xfrm>
          <a:prstGeom prst="rect">
            <a:avLst/>
          </a:prstGeom>
          <a:noFill/>
          <a:ln/>
        </p:spPr>
        <p:txBody>
          <a:bodyPr wrap="square" lIns="25400" tIns="25400" rIns="25400" bIns="25400" rtlCol="0" anchor="t">
            <a:normAutofit/>
          </a:bodyPr>
          <a:lstStyle/>
          <a:p>
            <a:pPr algn="l" indent="0" marL="0">
              <a:buNone/>
            </a:pPr>
            <a:r>
              <a:rPr lang="en-US" sz="2550" b="1" spc="-76" kern="0" dirty="0">
                <a:solidFill>
                  <a:srgbClr val="00272C"/>
                </a:solidFill>
                <a:latin typeface="Archivo" pitchFamily="34" charset="0"/>
                <a:ea typeface="Archivo" pitchFamily="34" charset="-122"/>
                <a:cs typeface="Archivo" pitchFamily="34" charset="-120"/>
              </a:rPr>
              <a:t>The Company Brain</a:t>
            </a:r>
            <a:endParaRPr lang="en-US" sz="2550" dirty="0"/>
          </a:p>
        </p:txBody>
      </p:sp>
      <p:sp>
        <p:nvSpPr>
          <p:cNvPr id="9" name="Text 6"/>
          <p:cNvSpPr/>
          <p:nvPr/>
        </p:nvSpPr>
        <p:spPr>
          <a:xfrm>
            <a:off x="1943100" y="3427958"/>
            <a:ext cx="7102983" cy="7239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Your knowledge and prior work, structured, with the constitution the system reads first.</a:t>
            </a:r>
            <a:endParaRPr lang="en-US" sz="1800" dirty="0"/>
          </a:p>
        </p:txBody>
      </p:sp>
      <p:sp>
        <p:nvSpPr>
          <p:cNvPr id="10" name="Shape 7"/>
          <p:cNvSpPr/>
          <p:nvPr/>
        </p:nvSpPr>
        <p:spPr>
          <a:xfrm>
            <a:off x="9448800" y="2704058"/>
            <a:ext cx="7848600" cy="9525"/>
          </a:xfrm>
          <a:prstGeom prst="rect">
            <a:avLst/>
          </a:prstGeom>
          <a:solidFill>
            <a:srgbClr val="D6DFE0"/>
          </a:solidFill>
          <a:ln/>
        </p:spPr>
      </p:sp>
      <p:sp>
        <p:nvSpPr>
          <p:cNvPr id="11" name="Text 8"/>
          <p:cNvSpPr/>
          <p:nvPr/>
        </p:nvSpPr>
        <p:spPr>
          <a:xfrm>
            <a:off x="9448800" y="2961233"/>
            <a:ext cx="800100" cy="312390"/>
          </a:xfrm>
          <a:prstGeom prst="rect">
            <a:avLst/>
          </a:prstGeom>
          <a:noFill/>
          <a:ln/>
        </p:spPr>
        <p:txBody>
          <a:bodyPr wrap="square" lIns="25400" tIns="25400" rIns="25400" bIns="25400" rtlCol="0" anchor="t">
            <a:normAutofit/>
          </a:bodyPr>
          <a:lstStyle/>
          <a:p>
            <a:pPr algn="l" indent="0" marL="0">
              <a:lnSpc>
                <a:spcPct val="90000"/>
              </a:lnSpc>
              <a:buNone/>
            </a:pPr>
            <a:r>
              <a:rPr lang="en-US" sz="1800" dirty="0">
                <a:solidFill>
                  <a:srgbClr val="FF6B1C"/>
                </a:solidFill>
                <a:latin typeface="IBM Plex Mono" pitchFamily="34" charset="0"/>
                <a:ea typeface="IBM Plex Mono" pitchFamily="34" charset="-122"/>
                <a:cs typeface="IBM Plex Mono" pitchFamily="34" charset="-120"/>
              </a:rPr>
              <a:t>02</a:t>
            </a:r>
            <a:endParaRPr lang="en-US" sz="1800" dirty="0"/>
          </a:p>
        </p:txBody>
      </p:sp>
      <p:sp>
        <p:nvSpPr>
          <p:cNvPr id="12" name="Text 9"/>
          <p:cNvSpPr/>
          <p:nvPr/>
        </p:nvSpPr>
        <p:spPr>
          <a:xfrm>
            <a:off x="10401300" y="2961233"/>
            <a:ext cx="7585710" cy="390525"/>
          </a:xfrm>
          <a:prstGeom prst="rect">
            <a:avLst/>
          </a:prstGeom>
          <a:noFill/>
          <a:ln/>
        </p:spPr>
        <p:txBody>
          <a:bodyPr wrap="square" lIns="25400" tIns="25400" rIns="25400" bIns="25400" rtlCol="0" anchor="t">
            <a:normAutofit/>
          </a:bodyPr>
          <a:lstStyle/>
          <a:p>
            <a:pPr algn="l" indent="0" marL="0">
              <a:buNone/>
            </a:pPr>
            <a:r>
              <a:rPr lang="en-US" sz="2550" b="1" spc="-76" kern="0" dirty="0">
                <a:solidFill>
                  <a:srgbClr val="00272C"/>
                </a:solidFill>
                <a:latin typeface="Archivo" pitchFamily="34" charset="0"/>
                <a:ea typeface="Archivo" pitchFamily="34" charset="-122"/>
                <a:cs typeface="Archivo" pitchFamily="34" charset="-120"/>
              </a:rPr>
              <a:t>The Brand OS</a:t>
            </a:r>
            <a:endParaRPr lang="en-US" sz="2550" dirty="0"/>
          </a:p>
        </p:txBody>
      </p:sp>
      <p:sp>
        <p:nvSpPr>
          <p:cNvPr id="13" name="Text 10"/>
          <p:cNvSpPr/>
          <p:nvPr/>
        </p:nvSpPr>
        <p:spPr>
          <a:xfrm>
            <a:off x="10401300" y="3427958"/>
            <a:ext cx="7102983" cy="7239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Voice, standards and templates as rules, plus the gate that enforces them on every output.</a:t>
            </a:r>
            <a:endParaRPr lang="en-US" sz="1800" dirty="0"/>
          </a:p>
        </p:txBody>
      </p:sp>
      <p:sp>
        <p:nvSpPr>
          <p:cNvPr id="14" name="Shape 11"/>
          <p:cNvSpPr/>
          <p:nvPr/>
        </p:nvSpPr>
        <p:spPr>
          <a:xfrm>
            <a:off x="990600" y="4418558"/>
            <a:ext cx="7848600" cy="9525"/>
          </a:xfrm>
          <a:prstGeom prst="rect">
            <a:avLst/>
          </a:prstGeom>
          <a:solidFill>
            <a:srgbClr val="D6DFE0"/>
          </a:solidFill>
          <a:ln/>
        </p:spPr>
      </p:sp>
      <p:sp>
        <p:nvSpPr>
          <p:cNvPr id="15" name="Text 12"/>
          <p:cNvSpPr/>
          <p:nvPr/>
        </p:nvSpPr>
        <p:spPr>
          <a:xfrm>
            <a:off x="990600" y="4675733"/>
            <a:ext cx="800100" cy="312390"/>
          </a:xfrm>
          <a:prstGeom prst="rect">
            <a:avLst/>
          </a:prstGeom>
          <a:noFill/>
          <a:ln/>
        </p:spPr>
        <p:txBody>
          <a:bodyPr wrap="square" lIns="25400" tIns="25400" rIns="25400" bIns="25400" rtlCol="0" anchor="t">
            <a:normAutofit/>
          </a:bodyPr>
          <a:lstStyle/>
          <a:p>
            <a:pPr algn="l" indent="0" marL="0">
              <a:lnSpc>
                <a:spcPct val="90000"/>
              </a:lnSpc>
              <a:buNone/>
            </a:pPr>
            <a:r>
              <a:rPr lang="en-US" sz="1800" dirty="0">
                <a:solidFill>
                  <a:srgbClr val="FF6B1C"/>
                </a:solidFill>
                <a:latin typeface="IBM Plex Mono" pitchFamily="34" charset="0"/>
                <a:ea typeface="IBM Plex Mono" pitchFamily="34" charset="-122"/>
                <a:cs typeface="IBM Plex Mono" pitchFamily="34" charset="-120"/>
              </a:rPr>
              <a:t>03</a:t>
            </a:r>
            <a:endParaRPr lang="en-US" sz="1800" dirty="0"/>
          </a:p>
        </p:txBody>
      </p:sp>
      <p:sp>
        <p:nvSpPr>
          <p:cNvPr id="16" name="Text 13"/>
          <p:cNvSpPr/>
          <p:nvPr/>
        </p:nvSpPr>
        <p:spPr>
          <a:xfrm>
            <a:off x="1943100" y="4675733"/>
            <a:ext cx="7585710" cy="390525"/>
          </a:xfrm>
          <a:prstGeom prst="rect">
            <a:avLst/>
          </a:prstGeom>
          <a:noFill/>
          <a:ln/>
        </p:spPr>
        <p:txBody>
          <a:bodyPr wrap="square" lIns="25400" tIns="25400" rIns="25400" bIns="25400" rtlCol="0" anchor="t">
            <a:normAutofit/>
          </a:bodyPr>
          <a:lstStyle/>
          <a:p>
            <a:pPr algn="l" indent="0" marL="0">
              <a:buNone/>
            </a:pPr>
            <a:r>
              <a:rPr lang="en-US" sz="2550" b="1" spc="-76" kern="0" dirty="0">
                <a:solidFill>
                  <a:srgbClr val="00272C"/>
                </a:solidFill>
                <a:latin typeface="Archivo" pitchFamily="34" charset="0"/>
                <a:ea typeface="Archivo" pitchFamily="34" charset="-122"/>
                <a:cs typeface="Archivo" pitchFamily="34" charset="-120"/>
              </a:rPr>
              <a:t>Agents, skills, workflows</a:t>
            </a:r>
            <a:endParaRPr lang="en-US" sz="2550" dirty="0"/>
          </a:p>
        </p:txBody>
      </p:sp>
      <p:sp>
        <p:nvSpPr>
          <p:cNvPr id="17" name="Text 14"/>
          <p:cNvSpPr/>
          <p:nvPr/>
        </p:nvSpPr>
        <p:spPr>
          <a:xfrm>
            <a:off x="1943100" y="5142458"/>
            <a:ext cx="7102983" cy="7239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The deliverables that eat the week, with routing, memory and approval logic around them.</a:t>
            </a:r>
            <a:endParaRPr lang="en-US" sz="1800" dirty="0"/>
          </a:p>
        </p:txBody>
      </p:sp>
      <p:sp>
        <p:nvSpPr>
          <p:cNvPr id="18" name="Shape 15"/>
          <p:cNvSpPr/>
          <p:nvPr/>
        </p:nvSpPr>
        <p:spPr>
          <a:xfrm>
            <a:off x="9448800" y="4418558"/>
            <a:ext cx="7848600" cy="9525"/>
          </a:xfrm>
          <a:prstGeom prst="rect">
            <a:avLst/>
          </a:prstGeom>
          <a:solidFill>
            <a:srgbClr val="D6DFE0"/>
          </a:solidFill>
          <a:ln/>
        </p:spPr>
      </p:sp>
      <p:sp>
        <p:nvSpPr>
          <p:cNvPr id="19" name="Text 16"/>
          <p:cNvSpPr/>
          <p:nvPr/>
        </p:nvSpPr>
        <p:spPr>
          <a:xfrm>
            <a:off x="9448800" y="4675733"/>
            <a:ext cx="800100" cy="312390"/>
          </a:xfrm>
          <a:prstGeom prst="rect">
            <a:avLst/>
          </a:prstGeom>
          <a:noFill/>
          <a:ln/>
        </p:spPr>
        <p:txBody>
          <a:bodyPr wrap="square" lIns="25400" tIns="25400" rIns="25400" bIns="25400" rtlCol="0" anchor="t">
            <a:normAutofit/>
          </a:bodyPr>
          <a:lstStyle/>
          <a:p>
            <a:pPr algn="l" indent="0" marL="0">
              <a:lnSpc>
                <a:spcPct val="90000"/>
              </a:lnSpc>
              <a:buNone/>
            </a:pPr>
            <a:r>
              <a:rPr lang="en-US" sz="1800" dirty="0">
                <a:solidFill>
                  <a:srgbClr val="FF6B1C"/>
                </a:solidFill>
                <a:latin typeface="IBM Plex Mono" pitchFamily="34" charset="0"/>
                <a:ea typeface="IBM Plex Mono" pitchFamily="34" charset="-122"/>
                <a:cs typeface="IBM Plex Mono" pitchFamily="34" charset="-120"/>
              </a:rPr>
              <a:t>04</a:t>
            </a:r>
            <a:endParaRPr lang="en-US" sz="1800" dirty="0"/>
          </a:p>
        </p:txBody>
      </p:sp>
      <p:sp>
        <p:nvSpPr>
          <p:cNvPr id="20" name="Text 17"/>
          <p:cNvSpPr/>
          <p:nvPr/>
        </p:nvSpPr>
        <p:spPr>
          <a:xfrm>
            <a:off x="10401300" y="4675733"/>
            <a:ext cx="7585710" cy="390525"/>
          </a:xfrm>
          <a:prstGeom prst="rect">
            <a:avLst/>
          </a:prstGeom>
          <a:noFill/>
          <a:ln/>
        </p:spPr>
        <p:txBody>
          <a:bodyPr wrap="square" lIns="25400" tIns="25400" rIns="25400" bIns="25400" rtlCol="0" anchor="t">
            <a:normAutofit/>
          </a:bodyPr>
          <a:lstStyle/>
          <a:p>
            <a:pPr algn="l" indent="0" marL="0">
              <a:buNone/>
            </a:pPr>
            <a:r>
              <a:rPr lang="en-US" sz="2550" b="1" spc="-76" kern="0" dirty="0">
                <a:solidFill>
                  <a:srgbClr val="00272C"/>
                </a:solidFill>
                <a:latin typeface="Archivo" pitchFamily="34" charset="0"/>
                <a:ea typeface="Archivo" pitchFamily="34" charset="-122"/>
                <a:cs typeface="Archivo" pitchFamily="34" charset="-120"/>
              </a:rPr>
              <a:t>The gates, as code</a:t>
            </a:r>
            <a:endParaRPr lang="en-US" sz="2550" dirty="0"/>
          </a:p>
        </p:txBody>
      </p:sp>
      <p:sp>
        <p:nvSpPr>
          <p:cNvPr id="21" name="Text 18"/>
          <p:cNvSpPr/>
          <p:nvPr/>
        </p:nvSpPr>
        <p:spPr>
          <a:xfrm>
            <a:off x="10401300" y="5142458"/>
            <a:ext cx="7102983" cy="7239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Checks that run inside your pipeline and stop the line, rather than a checklist someone skips on a Friday.</a:t>
            </a:r>
            <a:endParaRPr lang="en-US" sz="1800" dirty="0"/>
          </a:p>
        </p:txBody>
      </p:sp>
      <p:sp>
        <p:nvSpPr>
          <p:cNvPr id="22" name="Shape 19"/>
          <p:cNvSpPr/>
          <p:nvPr/>
        </p:nvSpPr>
        <p:spPr>
          <a:xfrm>
            <a:off x="990600" y="6133058"/>
            <a:ext cx="7848600" cy="9525"/>
          </a:xfrm>
          <a:prstGeom prst="rect">
            <a:avLst/>
          </a:prstGeom>
          <a:solidFill>
            <a:srgbClr val="D6DFE0"/>
          </a:solidFill>
          <a:ln/>
        </p:spPr>
      </p:sp>
      <p:sp>
        <p:nvSpPr>
          <p:cNvPr id="23" name="Text 20"/>
          <p:cNvSpPr/>
          <p:nvPr/>
        </p:nvSpPr>
        <p:spPr>
          <a:xfrm>
            <a:off x="990600" y="6390233"/>
            <a:ext cx="800100" cy="312390"/>
          </a:xfrm>
          <a:prstGeom prst="rect">
            <a:avLst/>
          </a:prstGeom>
          <a:noFill/>
          <a:ln/>
        </p:spPr>
        <p:txBody>
          <a:bodyPr wrap="square" lIns="25400" tIns="25400" rIns="25400" bIns="25400" rtlCol="0" anchor="t">
            <a:normAutofit/>
          </a:bodyPr>
          <a:lstStyle/>
          <a:p>
            <a:pPr algn="l" indent="0" marL="0">
              <a:lnSpc>
                <a:spcPct val="90000"/>
              </a:lnSpc>
              <a:buNone/>
            </a:pPr>
            <a:r>
              <a:rPr lang="en-US" sz="1800" dirty="0">
                <a:solidFill>
                  <a:srgbClr val="FF6B1C"/>
                </a:solidFill>
                <a:latin typeface="IBM Plex Mono" pitchFamily="34" charset="0"/>
                <a:ea typeface="IBM Plex Mono" pitchFamily="34" charset="-122"/>
                <a:cs typeface="IBM Plex Mono" pitchFamily="34" charset="-120"/>
              </a:rPr>
              <a:t>05</a:t>
            </a:r>
            <a:endParaRPr lang="en-US" sz="1800" dirty="0"/>
          </a:p>
        </p:txBody>
      </p:sp>
      <p:sp>
        <p:nvSpPr>
          <p:cNvPr id="24" name="Text 21"/>
          <p:cNvSpPr/>
          <p:nvPr/>
        </p:nvSpPr>
        <p:spPr>
          <a:xfrm>
            <a:off x="1943100" y="6390233"/>
            <a:ext cx="7585710" cy="390525"/>
          </a:xfrm>
          <a:prstGeom prst="rect">
            <a:avLst/>
          </a:prstGeom>
          <a:noFill/>
          <a:ln/>
        </p:spPr>
        <p:txBody>
          <a:bodyPr wrap="square" lIns="25400" tIns="25400" rIns="25400" bIns="25400" rtlCol="0" anchor="t">
            <a:normAutofit/>
          </a:bodyPr>
          <a:lstStyle/>
          <a:p>
            <a:pPr algn="l" indent="0" marL="0">
              <a:buNone/>
            </a:pPr>
            <a:r>
              <a:rPr lang="en-US" sz="2550" b="1" spc="-76" kern="0" dirty="0">
                <a:solidFill>
                  <a:srgbClr val="00272C"/>
                </a:solidFill>
                <a:latin typeface="Archivo" pitchFamily="34" charset="0"/>
                <a:ea typeface="Archivo" pitchFamily="34" charset="-122"/>
                <a:cs typeface="Archivo" pitchFamily="34" charset="-120"/>
              </a:rPr>
              <a:t>Training and onboarding</a:t>
            </a:r>
            <a:endParaRPr lang="en-US" sz="2550" dirty="0"/>
          </a:p>
        </p:txBody>
      </p:sp>
      <p:sp>
        <p:nvSpPr>
          <p:cNvPr id="25" name="Text 22"/>
          <p:cNvSpPr/>
          <p:nvPr/>
        </p:nvSpPr>
        <p:spPr>
          <a:xfrm>
            <a:off x="1943100" y="6856958"/>
            <a:ext cx="7102983" cy="7239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Guides written from observed confusion, and the people who use it walked through it one at a time.</a:t>
            </a:r>
            <a:endParaRPr lang="en-US" sz="1800" dirty="0"/>
          </a:p>
        </p:txBody>
      </p:sp>
      <p:sp>
        <p:nvSpPr>
          <p:cNvPr id="26" name="Shape 23"/>
          <p:cNvSpPr/>
          <p:nvPr/>
        </p:nvSpPr>
        <p:spPr>
          <a:xfrm>
            <a:off x="9448800" y="6133058"/>
            <a:ext cx="7848600" cy="9525"/>
          </a:xfrm>
          <a:prstGeom prst="rect">
            <a:avLst/>
          </a:prstGeom>
          <a:solidFill>
            <a:srgbClr val="D6DFE0"/>
          </a:solidFill>
          <a:ln/>
        </p:spPr>
      </p:sp>
      <p:sp>
        <p:nvSpPr>
          <p:cNvPr id="27" name="Text 24"/>
          <p:cNvSpPr/>
          <p:nvPr/>
        </p:nvSpPr>
        <p:spPr>
          <a:xfrm>
            <a:off x="9448800" y="6390233"/>
            <a:ext cx="800100" cy="312390"/>
          </a:xfrm>
          <a:prstGeom prst="rect">
            <a:avLst/>
          </a:prstGeom>
          <a:noFill/>
          <a:ln/>
        </p:spPr>
        <p:txBody>
          <a:bodyPr wrap="square" lIns="25400" tIns="25400" rIns="25400" bIns="25400" rtlCol="0" anchor="t">
            <a:normAutofit/>
          </a:bodyPr>
          <a:lstStyle/>
          <a:p>
            <a:pPr algn="l" indent="0" marL="0">
              <a:lnSpc>
                <a:spcPct val="90000"/>
              </a:lnSpc>
              <a:buNone/>
            </a:pPr>
            <a:r>
              <a:rPr lang="en-US" sz="1800" dirty="0">
                <a:solidFill>
                  <a:srgbClr val="FF6B1C"/>
                </a:solidFill>
                <a:latin typeface="IBM Plex Mono" pitchFamily="34" charset="0"/>
                <a:ea typeface="IBM Plex Mono" pitchFamily="34" charset="-122"/>
                <a:cs typeface="IBM Plex Mono" pitchFamily="34" charset="-120"/>
              </a:rPr>
              <a:t>06</a:t>
            </a:r>
            <a:endParaRPr lang="en-US" sz="1800" dirty="0"/>
          </a:p>
        </p:txBody>
      </p:sp>
      <p:sp>
        <p:nvSpPr>
          <p:cNvPr id="28" name="Text 25"/>
          <p:cNvSpPr/>
          <p:nvPr/>
        </p:nvSpPr>
        <p:spPr>
          <a:xfrm>
            <a:off x="10401300" y="6390233"/>
            <a:ext cx="7585710" cy="390525"/>
          </a:xfrm>
          <a:prstGeom prst="rect">
            <a:avLst/>
          </a:prstGeom>
          <a:noFill/>
          <a:ln/>
        </p:spPr>
        <p:txBody>
          <a:bodyPr wrap="square" lIns="25400" tIns="25400" rIns="25400" bIns="25400" rtlCol="0" anchor="t">
            <a:normAutofit/>
          </a:bodyPr>
          <a:lstStyle/>
          <a:p>
            <a:pPr algn="l" indent="0" marL="0">
              <a:buNone/>
            </a:pPr>
            <a:r>
              <a:rPr lang="en-US" sz="2550" b="1" spc="-76" kern="0" dirty="0">
                <a:solidFill>
                  <a:srgbClr val="00272C"/>
                </a:solidFill>
                <a:latin typeface="Archivo" pitchFamily="34" charset="0"/>
                <a:ea typeface="Archivo" pitchFamily="34" charset="-122"/>
                <a:cs typeface="Archivo" pitchFamily="34" charset="-120"/>
              </a:rPr>
              <a:t>The learning loop</a:t>
            </a:r>
            <a:endParaRPr lang="en-US" sz="2550" dirty="0"/>
          </a:p>
        </p:txBody>
      </p:sp>
      <p:sp>
        <p:nvSpPr>
          <p:cNvPr id="29" name="Text 26"/>
          <p:cNvSpPr/>
          <p:nvPr/>
        </p:nvSpPr>
        <p:spPr>
          <a:xfrm>
            <a:off x="10401300" y="6856958"/>
            <a:ext cx="7102983" cy="723900"/>
          </a:xfrm>
          <a:prstGeom prst="rect">
            <a:avLst/>
          </a:prstGeom>
          <a:noFill/>
          <a:ln/>
        </p:spPr>
        <p:txBody>
          <a:bodyPr wrap="square" lIns="25400" tIns="25400" rIns="25400" bIns="25400" rtlCol="0" anchor="t">
            <a:normAutofit/>
          </a:bodyPr>
          <a:lstStyle/>
          <a:p>
            <a:pPr algn="l" indent="0" marL="0">
              <a:lnSpc>
                <a:spcPct val="112500"/>
              </a:lnSpc>
              <a:buNone/>
            </a:pPr>
            <a:r>
              <a:rPr lang="en-US" sz="1800" dirty="0">
                <a:solidFill>
                  <a:srgbClr val="476367"/>
                </a:solidFill>
                <a:latin typeface="IBM Plex Sans" pitchFamily="34" charset="0"/>
                <a:ea typeface="IBM Plex Sans" pitchFamily="34" charset="-122"/>
                <a:cs typeface="IBM Plex Sans" pitchFamily="34" charset="-120"/>
              </a:rPr>
              <a:t>Approved work returns as the reference the next request builds on, so month twelve is worth more than month one.</a:t>
            </a:r>
            <a:endParaRPr lang="en-US" sz="1800" dirty="0"/>
          </a:p>
        </p:txBody>
      </p:sp>
      <p:sp>
        <p:nvSpPr>
          <p:cNvPr id="30" name="Shape 27"/>
          <p:cNvSpPr/>
          <p:nvPr/>
        </p:nvSpPr>
        <p:spPr>
          <a:xfrm>
            <a:off x="990600" y="8210550"/>
            <a:ext cx="16306800" cy="1314450"/>
          </a:xfrm>
          <a:prstGeom prst="roundRect">
            <a:avLst>
              <a:gd name="adj" fmla="val 11594"/>
            </a:avLst>
          </a:prstGeom>
          <a:solidFill>
            <a:srgbClr val="00272C"/>
          </a:solidFill>
          <a:ln/>
        </p:spPr>
      </p:sp>
      <p:pic>
        <p:nvPicPr>
          <p:cNvPr id="31"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71600" y="8743950"/>
            <a:ext cx="247650" cy="247650"/>
          </a:xfrm>
          <a:prstGeom prst="rect">
            <a:avLst/>
          </a:prstGeom>
        </p:spPr>
      </p:pic>
      <p:sp>
        <p:nvSpPr>
          <p:cNvPr id="32" name="Text 28"/>
          <p:cNvSpPr/>
          <p:nvPr/>
        </p:nvSpPr>
        <p:spPr>
          <a:xfrm>
            <a:off x="1885950" y="8496300"/>
            <a:ext cx="15481364" cy="781050"/>
          </a:xfrm>
          <a:prstGeom prst="rect">
            <a:avLst/>
          </a:prstGeom>
          <a:noFill/>
          <a:ln/>
        </p:spPr>
        <p:txBody>
          <a:bodyPr wrap="square" lIns="25400" tIns="25400" rIns="25400" bIns="25400" rtlCol="0" anchor="t">
            <a:normAutofit/>
          </a:bodyPr>
          <a:lstStyle/>
          <a:p>
            <a:pPr algn="l" indent="0" marL="0">
              <a:lnSpc>
                <a:spcPct val="114706"/>
              </a:lnSpc>
              <a:buNone/>
            </a:pPr>
            <a:r>
              <a:rPr lang="en-US" sz="1950" dirty="0">
                <a:solidFill>
                  <a:srgbClr val="F4F7F7"/>
                </a:solidFill>
                <a:latin typeface="IBM Plex Sans" pitchFamily="34" charset="0"/>
                <a:ea typeface="IBM Plex Sans" pitchFamily="34" charset="-122"/>
                <a:cs typeface="IBM Plex Sans" pitchFamily="34" charset="-120"/>
              </a:rPr>
              <a:t>It is all files you own. Cancel the AI subscription tomorrow and you still hold the structured knowledge, the written rules, the gated workflows and the trained habits, and you point them at whatever model comes next.</a:t>
            </a:r>
            <a:endParaRPr lang="en-US" sz="1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272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90600" y="857250"/>
            <a:ext cx="152400" cy="152400"/>
          </a:xfrm>
          <a:prstGeom prst="rect">
            <a:avLst/>
          </a:prstGeom>
        </p:spPr>
      </p:pic>
      <p:sp>
        <p:nvSpPr>
          <p:cNvPr id="3" name="Text 0"/>
          <p:cNvSpPr/>
          <p:nvPr/>
        </p:nvSpPr>
        <p:spPr>
          <a:xfrm>
            <a:off x="1276350" y="809625"/>
            <a:ext cx="1958429" cy="276225"/>
          </a:xfrm>
          <a:prstGeom prst="rect">
            <a:avLst/>
          </a:prstGeom>
          <a:noFill/>
          <a:ln/>
        </p:spPr>
        <p:txBody>
          <a:bodyPr wrap="square" lIns="0" tIns="0" rIns="0" bIns="0" rtlCol="0" anchor="t">
            <a:normAutofit/>
          </a:bodyPr>
          <a:lstStyle/>
          <a:p>
            <a:pPr algn="l" indent="0" marL="0">
              <a:lnSpc>
                <a:spcPct val="80000"/>
              </a:lnSpc>
              <a:buNone/>
            </a:pPr>
            <a:r>
              <a:rPr lang="en-US" sz="1500" b="1" spc="240" kern="0" dirty="0">
                <a:solidFill>
                  <a:srgbClr val="A9C6C4"/>
                </a:solidFill>
                <a:latin typeface="IBM Plex Mono" pitchFamily="34" charset="0"/>
                <a:ea typeface="IBM Plex Mono" pitchFamily="34" charset="-122"/>
                <a:cs typeface="IBM Plex Mono" pitchFamily="34" charset="-120"/>
              </a:rPr>
              <a:t>THE NEXT STEP</a:t>
            </a:r>
            <a:endParaRPr lang="en-US" sz="1500" dirty="0"/>
          </a:p>
        </p:txBody>
      </p:sp>
      <p:pic>
        <p:nvPicPr>
          <p:cNvPr id="4" name="Image 1" descr="preencoded.png">    </p:cNvPr>
          <p:cNvPicPr>
            <a:picLocks noChangeAspect="1"/>
          </p:cNvPicPr>
          <p:nvPr/>
        </p:nvPicPr>
        <p:blipFill>
          <a:blip r:embed="rId3"/>
          <a:stretch>
            <a:fillRect/>
          </a:stretch>
        </p:blipFill>
        <p:spPr>
          <a:xfrm>
            <a:off x="14439900" y="838200"/>
            <a:ext cx="2857500" cy="572542"/>
          </a:xfrm>
          <a:prstGeom prst="rect">
            <a:avLst/>
          </a:prstGeom>
        </p:spPr>
      </p:pic>
      <p:sp>
        <p:nvSpPr>
          <p:cNvPr id="5" name="Text 1"/>
          <p:cNvSpPr/>
          <p:nvPr/>
        </p:nvSpPr>
        <p:spPr>
          <a:xfrm>
            <a:off x="990600" y="2589907"/>
            <a:ext cx="13735050" cy="2098477"/>
          </a:xfrm>
          <a:prstGeom prst="rect">
            <a:avLst/>
          </a:prstGeom>
          <a:noFill/>
          <a:ln/>
        </p:spPr>
        <p:txBody>
          <a:bodyPr wrap="square" lIns="25400" tIns="25400" rIns="25400" bIns="25400" rtlCol="0" anchor="t">
            <a:normAutofit/>
          </a:bodyPr>
          <a:lstStyle/>
          <a:p>
            <a:pPr algn="l" indent="0" marL="0">
              <a:lnSpc>
                <a:spcPct val="95717"/>
              </a:lnSpc>
              <a:buNone/>
            </a:pPr>
            <a:r>
              <a:rPr lang="en-US" sz="7800" b="1" spc="-351" kern="0" dirty="0">
                <a:solidFill>
                  <a:srgbClr val="F4F7F7"/>
                </a:solidFill>
                <a:latin typeface="Archivo" pitchFamily="34" charset="0"/>
                <a:ea typeface="Archivo" pitchFamily="34" charset="-122"/>
                <a:cs typeface="Archivo" pitchFamily="34" charset="-120"/>
              </a:rPr>
              <a:t>Start with the work, not the tool.</a:t>
            </a:r>
            <a:endParaRPr lang="en-US" sz="7800" dirty="0"/>
          </a:p>
        </p:txBody>
      </p:sp>
      <p:sp>
        <p:nvSpPr>
          <p:cNvPr id="6" name="Shape 2"/>
          <p:cNvSpPr/>
          <p:nvPr/>
        </p:nvSpPr>
        <p:spPr>
          <a:xfrm>
            <a:off x="990600" y="5183684"/>
            <a:ext cx="4724400" cy="28575"/>
          </a:xfrm>
          <a:prstGeom prst="rect">
            <a:avLst/>
          </a:prstGeom>
          <a:solidFill>
            <a:srgbClr val="FF6B1C"/>
          </a:solidFill>
          <a:ln/>
        </p:spPr>
      </p:sp>
      <p:sp>
        <p:nvSpPr>
          <p:cNvPr id="7" name="Text 3"/>
          <p:cNvSpPr/>
          <p:nvPr/>
        </p:nvSpPr>
        <p:spPr>
          <a:xfrm>
            <a:off x="990600" y="5459909"/>
            <a:ext cx="5196840" cy="238125"/>
          </a:xfrm>
          <a:prstGeom prst="rect">
            <a:avLst/>
          </a:prstGeom>
          <a:noFill/>
          <a:ln/>
        </p:spPr>
        <p:txBody>
          <a:bodyPr wrap="square" lIns="25400" tIns="25400" rIns="25400" bIns="25400" rtlCol="0" anchor="t">
            <a:normAutofit/>
          </a:bodyPr>
          <a:lstStyle/>
          <a:p>
            <a:pPr algn="l" indent="0" marL="0">
              <a:lnSpc>
                <a:spcPct val="75000"/>
              </a:lnSpc>
              <a:buNone/>
            </a:pPr>
            <a:r>
              <a:rPr lang="en-US" sz="1575" dirty="0">
                <a:solidFill>
                  <a:srgbClr val="FF6B1C"/>
                </a:solidFill>
                <a:latin typeface="IBM Plex Mono" pitchFamily="34" charset="0"/>
                <a:ea typeface="IBM Plex Mono" pitchFamily="34" charset="-122"/>
                <a:cs typeface="IBM Plex Mono" pitchFamily="34" charset="-120"/>
              </a:rPr>
              <a:t>01</a:t>
            </a:r>
            <a:endParaRPr lang="en-US" sz="1575" dirty="0"/>
          </a:p>
        </p:txBody>
      </p:sp>
      <p:sp>
        <p:nvSpPr>
          <p:cNvPr id="8" name="Text 4"/>
          <p:cNvSpPr/>
          <p:nvPr/>
        </p:nvSpPr>
        <p:spPr>
          <a:xfrm>
            <a:off x="990600" y="5793284"/>
            <a:ext cx="4866132" cy="1152525"/>
          </a:xfrm>
          <a:prstGeom prst="rect">
            <a:avLst/>
          </a:prstGeom>
          <a:noFill/>
          <a:ln/>
        </p:spPr>
        <p:txBody>
          <a:bodyPr wrap="square" lIns="25400" tIns="25400" rIns="25400" bIns="25400" rtlCol="0" anchor="t">
            <a:normAutofit/>
          </a:bodyPr>
          <a:lstStyle/>
          <a:p>
            <a:pPr algn="l" indent="0" marL="0">
              <a:lnSpc>
                <a:spcPct val="114706"/>
              </a:lnSpc>
              <a:buNone/>
            </a:pPr>
            <a:r>
              <a:rPr lang="en-US" sz="1950" dirty="0">
                <a:solidFill>
                  <a:srgbClr val="E2ECEC"/>
                </a:solidFill>
                <a:latin typeface="IBM Plex Sans" pitchFamily="34" charset="0"/>
                <a:ea typeface="IBM Plex Sans" pitchFamily="34" charset="-122"/>
                <a:cs typeface="IBM Plex Sans" pitchFamily="34" charset="-120"/>
              </a:rPr>
              <a:t>A diagnostic conversation about what work needs to work better. It costs nothing.</a:t>
            </a:r>
            <a:endParaRPr lang="en-US" sz="1950" dirty="0"/>
          </a:p>
        </p:txBody>
      </p:sp>
      <p:sp>
        <p:nvSpPr>
          <p:cNvPr id="9" name="Shape 5"/>
          <p:cNvSpPr/>
          <p:nvPr/>
        </p:nvSpPr>
        <p:spPr>
          <a:xfrm>
            <a:off x="6057900" y="5183684"/>
            <a:ext cx="4724400" cy="28575"/>
          </a:xfrm>
          <a:prstGeom prst="rect">
            <a:avLst/>
          </a:prstGeom>
          <a:solidFill>
            <a:srgbClr val="47767A"/>
          </a:solidFill>
          <a:ln/>
        </p:spPr>
      </p:sp>
      <p:sp>
        <p:nvSpPr>
          <p:cNvPr id="10" name="Text 6"/>
          <p:cNvSpPr/>
          <p:nvPr/>
        </p:nvSpPr>
        <p:spPr>
          <a:xfrm>
            <a:off x="6057900" y="5459909"/>
            <a:ext cx="5196840" cy="238125"/>
          </a:xfrm>
          <a:prstGeom prst="rect">
            <a:avLst/>
          </a:prstGeom>
          <a:noFill/>
          <a:ln/>
        </p:spPr>
        <p:txBody>
          <a:bodyPr wrap="square" lIns="25400" tIns="25400" rIns="25400" bIns="25400" rtlCol="0" anchor="t">
            <a:normAutofit/>
          </a:bodyPr>
          <a:lstStyle/>
          <a:p>
            <a:pPr algn="l" indent="0" marL="0">
              <a:lnSpc>
                <a:spcPct val="75000"/>
              </a:lnSpc>
              <a:buNone/>
            </a:pPr>
            <a:r>
              <a:rPr lang="en-US" sz="1575" dirty="0">
                <a:solidFill>
                  <a:srgbClr val="A9C6C4"/>
                </a:solidFill>
                <a:latin typeface="IBM Plex Mono" pitchFamily="34" charset="0"/>
                <a:ea typeface="IBM Plex Mono" pitchFamily="34" charset="-122"/>
                <a:cs typeface="IBM Plex Mono" pitchFamily="34" charset="-120"/>
              </a:rPr>
              <a:t>02</a:t>
            </a:r>
            <a:endParaRPr lang="en-US" sz="1575" dirty="0"/>
          </a:p>
        </p:txBody>
      </p:sp>
      <p:sp>
        <p:nvSpPr>
          <p:cNvPr id="11" name="Text 7"/>
          <p:cNvSpPr/>
          <p:nvPr/>
        </p:nvSpPr>
        <p:spPr>
          <a:xfrm>
            <a:off x="6057900" y="5793284"/>
            <a:ext cx="4866132" cy="1152525"/>
          </a:xfrm>
          <a:prstGeom prst="rect">
            <a:avLst/>
          </a:prstGeom>
          <a:noFill/>
          <a:ln/>
        </p:spPr>
        <p:txBody>
          <a:bodyPr wrap="square" lIns="25400" tIns="25400" rIns="25400" bIns="25400" rtlCol="0" anchor="t">
            <a:normAutofit/>
          </a:bodyPr>
          <a:lstStyle/>
          <a:p>
            <a:pPr algn="l" indent="0" marL="0">
              <a:lnSpc>
                <a:spcPct val="114706"/>
              </a:lnSpc>
              <a:buNone/>
            </a:pPr>
            <a:r>
              <a:rPr lang="en-US" sz="1950" dirty="0">
                <a:solidFill>
                  <a:srgbClr val="E2ECEC"/>
                </a:solidFill>
                <a:latin typeface="IBM Plex Sans" pitchFamily="34" charset="0"/>
                <a:ea typeface="IBM Plex Sans" pitchFamily="34" charset="-122"/>
                <a:cs typeface="IBM Plex Sans" pitchFamily="34" charset="-120"/>
              </a:rPr>
              <a:t>A written build order: the use cases worth installing first, and the ones to leave alone.</a:t>
            </a:r>
            <a:endParaRPr lang="en-US" sz="1950" dirty="0"/>
          </a:p>
        </p:txBody>
      </p:sp>
      <p:sp>
        <p:nvSpPr>
          <p:cNvPr id="12" name="Shape 8"/>
          <p:cNvSpPr/>
          <p:nvPr/>
        </p:nvSpPr>
        <p:spPr>
          <a:xfrm>
            <a:off x="11125200" y="5183684"/>
            <a:ext cx="4724400" cy="28575"/>
          </a:xfrm>
          <a:prstGeom prst="rect">
            <a:avLst/>
          </a:prstGeom>
          <a:solidFill>
            <a:srgbClr val="47767A"/>
          </a:solidFill>
          <a:ln/>
        </p:spPr>
      </p:sp>
      <p:sp>
        <p:nvSpPr>
          <p:cNvPr id="13" name="Text 9"/>
          <p:cNvSpPr/>
          <p:nvPr/>
        </p:nvSpPr>
        <p:spPr>
          <a:xfrm>
            <a:off x="11125200" y="5459909"/>
            <a:ext cx="5196840" cy="238125"/>
          </a:xfrm>
          <a:prstGeom prst="rect">
            <a:avLst/>
          </a:prstGeom>
          <a:noFill/>
          <a:ln/>
        </p:spPr>
        <p:txBody>
          <a:bodyPr wrap="square" lIns="25400" tIns="25400" rIns="25400" bIns="25400" rtlCol="0" anchor="t">
            <a:normAutofit/>
          </a:bodyPr>
          <a:lstStyle/>
          <a:p>
            <a:pPr algn="l" indent="0" marL="0">
              <a:lnSpc>
                <a:spcPct val="75000"/>
              </a:lnSpc>
              <a:buNone/>
            </a:pPr>
            <a:r>
              <a:rPr lang="en-US" sz="1575" dirty="0">
                <a:solidFill>
                  <a:srgbClr val="A9C6C4"/>
                </a:solidFill>
                <a:latin typeface="IBM Plex Mono" pitchFamily="34" charset="0"/>
                <a:ea typeface="IBM Plex Mono" pitchFamily="34" charset="-122"/>
                <a:cs typeface="IBM Plex Mono" pitchFamily="34" charset="-120"/>
              </a:rPr>
              <a:t>03</a:t>
            </a:r>
            <a:endParaRPr lang="en-US" sz="1575" dirty="0"/>
          </a:p>
        </p:txBody>
      </p:sp>
      <p:sp>
        <p:nvSpPr>
          <p:cNvPr id="14" name="Text 10"/>
          <p:cNvSpPr/>
          <p:nvPr/>
        </p:nvSpPr>
        <p:spPr>
          <a:xfrm>
            <a:off x="11125200" y="5793284"/>
            <a:ext cx="4866132" cy="781050"/>
          </a:xfrm>
          <a:prstGeom prst="rect">
            <a:avLst/>
          </a:prstGeom>
          <a:noFill/>
          <a:ln/>
        </p:spPr>
        <p:txBody>
          <a:bodyPr wrap="square" lIns="25400" tIns="25400" rIns="25400" bIns="25400" rtlCol="0" anchor="t">
            <a:normAutofit/>
          </a:bodyPr>
          <a:lstStyle/>
          <a:p>
            <a:pPr algn="l" indent="0" marL="0">
              <a:lnSpc>
                <a:spcPct val="114706"/>
              </a:lnSpc>
              <a:buNone/>
            </a:pPr>
            <a:r>
              <a:rPr lang="en-US" sz="1950" dirty="0">
                <a:solidFill>
                  <a:srgbClr val="E2ECEC"/>
                </a:solidFill>
                <a:latin typeface="IBM Plex Sans" pitchFamily="34" charset="0"/>
                <a:ea typeface="IBM Plex Sans" pitchFamily="34" charset="-122"/>
                <a:cs typeface="IBM Plex Sans" pitchFamily="34" charset="-120"/>
              </a:rPr>
              <a:t>The first system in production, then the training that makes people open it.</a:t>
            </a:r>
            <a:endParaRPr lang="en-US" sz="1950" dirty="0"/>
          </a:p>
        </p:txBody>
      </p:sp>
      <p:sp>
        <p:nvSpPr>
          <p:cNvPr id="15" name="Shape 11"/>
          <p:cNvSpPr/>
          <p:nvPr/>
        </p:nvSpPr>
        <p:spPr>
          <a:xfrm>
            <a:off x="990600" y="8086725"/>
            <a:ext cx="16306800" cy="9525"/>
          </a:xfrm>
          <a:prstGeom prst="rect">
            <a:avLst/>
          </a:prstGeom>
          <a:solidFill>
            <a:srgbClr val="FFFFFF">
              <a:alpha val="15000"/>
            </a:srgbClr>
          </a:solidFill>
          <a:ln/>
        </p:spPr>
      </p:sp>
      <p:sp>
        <p:nvSpPr>
          <p:cNvPr id="16" name="Text 12"/>
          <p:cNvSpPr/>
          <p:nvPr/>
        </p:nvSpPr>
        <p:spPr>
          <a:xfrm>
            <a:off x="990600" y="8477250"/>
            <a:ext cx="7954387" cy="219075"/>
          </a:xfrm>
          <a:prstGeom prst="rect">
            <a:avLst/>
          </a:prstGeom>
          <a:noFill/>
          <a:ln/>
        </p:spPr>
        <p:txBody>
          <a:bodyPr wrap="square" lIns="25400" tIns="25400" rIns="25400" bIns="25400" rtlCol="0" anchor="t">
            <a:normAutofit/>
          </a:bodyPr>
          <a:lstStyle/>
          <a:p>
            <a:pPr algn="l" indent="0" marL="0">
              <a:lnSpc>
                <a:spcPct val="79167"/>
              </a:lnSpc>
              <a:buNone/>
            </a:pPr>
            <a:r>
              <a:rPr lang="en-US" sz="1425" b="1" spc="200" kern="0" dirty="0">
                <a:solidFill>
                  <a:srgbClr val="A9C6C4"/>
                </a:solidFill>
                <a:latin typeface="IBM Plex Mono" pitchFamily="34" charset="0"/>
                <a:ea typeface="IBM Plex Mono" pitchFamily="34" charset="-122"/>
                <a:cs typeface="IBM Plex Mono" pitchFamily="34" charset="-120"/>
              </a:rPr>
              <a:t>START THE CONVERSATION</a:t>
            </a:r>
            <a:endParaRPr lang="en-US" sz="1425" dirty="0"/>
          </a:p>
        </p:txBody>
      </p:sp>
      <p:sp>
        <p:nvSpPr>
          <p:cNvPr id="17" name="Text 13"/>
          <p:cNvSpPr/>
          <p:nvPr/>
        </p:nvSpPr>
        <p:spPr>
          <a:xfrm>
            <a:off x="990600" y="8791575"/>
            <a:ext cx="7954387" cy="695325"/>
          </a:xfrm>
          <a:prstGeom prst="rect">
            <a:avLst/>
          </a:prstGeom>
          <a:noFill/>
          <a:ln/>
        </p:spPr>
        <p:txBody>
          <a:bodyPr wrap="square" lIns="25400" tIns="25400" rIns="25400" bIns="25400" rtlCol="0" anchor="t">
            <a:normAutofit/>
          </a:bodyPr>
          <a:lstStyle/>
          <a:p>
            <a:pPr algn="l" indent="0" marL="0">
              <a:buNone/>
            </a:pPr>
            <a:r>
              <a:rPr lang="en-US" sz="4800" b="1" spc="-192" kern="0" dirty="0">
                <a:solidFill>
                  <a:srgbClr val="FF6B1C"/>
                </a:solidFill>
                <a:latin typeface="Archivo" pitchFamily="34" charset="0"/>
                <a:ea typeface="Archivo" pitchFamily="34" charset="-122"/>
                <a:cs typeface="Archivo" pitchFamily="34" charset="-120"/>
              </a:rPr>
              <a:t>contact@djvonfrank.com</a:t>
            </a:r>
            <a:endParaRPr lang="en-US" sz="4800" dirty="0"/>
          </a:p>
        </p:txBody>
      </p:sp>
      <p:sp>
        <p:nvSpPr>
          <p:cNvPr id="18" name="Text 14"/>
          <p:cNvSpPr/>
          <p:nvPr/>
        </p:nvSpPr>
        <p:spPr>
          <a:xfrm>
            <a:off x="13412343" y="8839200"/>
            <a:ext cx="3885057" cy="647700"/>
          </a:xfrm>
          <a:prstGeom prst="rect">
            <a:avLst/>
          </a:prstGeom>
          <a:noFill/>
          <a:ln/>
        </p:spPr>
        <p:txBody>
          <a:bodyPr wrap="square" lIns="25400" tIns="25400" rIns="25400" bIns="25400" rtlCol="0" anchor="t">
            <a:normAutofit/>
          </a:bodyPr>
          <a:lstStyle/>
          <a:p>
            <a:pPr algn="r" indent="0" marL="0">
              <a:lnSpc>
                <a:spcPct val="128000"/>
              </a:lnSpc>
              <a:buNone/>
            </a:pPr>
            <a:r>
              <a:rPr lang="en-US" sz="1500" dirty="0">
                <a:solidFill>
                  <a:srgbClr val="8FB0B3"/>
                </a:solidFill>
                <a:latin typeface="IBM Plex Mono" pitchFamily="34" charset="0"/>
                <a:ea typeface="IBM Plex Mono" pitchFamily="34" charset="-122"/>
                <a:cs typeface="IBM Plex Mono" pitchFamily="34" charset="-120"/>
              </a:rPr>
              <a:t>DJ Von Frank Tampa, Florida · working remotely</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2026-09-08T15:56:18Z</dcterms:created>
  <dcterms:modified xsi:type="dcterms:W3CDTF">2026-09-08T15:56:18Z</dcterms:modified>
</cp:coreProperties>
</file>